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72" r:id="rId5"/>
    <p:sldId id="273" r:id="rId6"/>
    <p:sldId id="276" r:id="rId7"/>
    <p:sldId id="275" r:id="rId8"/>
    <p:sldId id="277" r:id="rId9"/>
    <p:sldId id="284" r:id="rId10"/>
    <p:sldId id="285" r:id="rId11"/>
    <p:sldId id="280" r:id="rId12"/>
    <p:sldId id="281" r:id="rId13"/>
    <p:sldId id="282" r:id="rId14"/>
    <p:sldId id="283" r:id="rId15"/>
  </p:sldIdLst>
  <p:sldSz cx="14630400" cy="8229600"/>
  <p:notesSz cx="8229600" cy="14630400"/>
  <p:embeddedFontLst>
    <p:embeddedFont>
      <p:font typeface="Red Hat Text" panose="020B0604020202020204" charset="0"/>
      <p:regular r:id="rId17"/>
    </p:embeddedFont>
    <p:embeddedFont>
      <p:font typeface="Roboto Light" panose="02000000000000000000" pitchFamily="2" charset="0"/>
      <p:regular r:id="rId18"/>
      <p:italic r:id="rId19"/>
    </p:embeddedFont>
  </p:embeddedFontLst>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11"/>
    <p:restoredTop sz="94610"/>
  </p:normalViewPr>
  <p:slideViewPr>
    <p:cSldViewPr snapToGrid="0" snapToObjects="1">
      <p:cViewPr>
        <p:scale>
          <a:sx n="75" d="100"/>
          <a:sy n="75" d="100"/>
        </p:scale>
        <p:origin x="43"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79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070A6-8EBA-5CC9-6790-5A7BC9C5B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96305A-743E-08BC-6DAD-1EAE638E1A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DCAB08-F8B5-A8AA-4774-89895903E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E60CAF-8074-9E74-9C49-7FB59B180252}"/>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4412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BD7E3-DB2E-EB23-0198-90EA6739F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9063F-6606-4646-C5E9-0602D1466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5743B7-22AE-15A3-A861-D7A4526FC1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81CDD3-71FC-B1A8-53F5-0CCEF6A3D8DB}"/>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38093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EE459-68DD-6AB0-E3A0-B43C276EE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347EA-2777-B935-4D4B-A062A3CDA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2C233-8514-B653-3C62-67259D2A3D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E0A945-5D7A-3309-09A5-5500B530342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01448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8F1D4-C65D-BF72-35EB-48906A760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8C9952-E815-86E9-8BDA-ED8330315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74EBC-107F-2B00-9FBE-7ADF7CF1E5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F35977-AF37-8223-E1E2-27B7D85913C0}"/>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31806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20D6-A557-9003-42E8-AA55C0DF6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C17C7-BA9F-ADE6-5723-2BFD83407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529F8E-AD6E-DD23-3123-79929265AF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64A62F-A14F-4776-06D2-2876A1CC229E}"/>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433817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7D1BA-DBC4-7476-FE6B-8036F0491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364B1-4FAA-1A88-AF4A-D1BD1D6D2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55C2F-B19A-5E41-EB95-BEC8AE76C6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A736E6-E839-2D2C-0D81-BA315851841E}"/>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17141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D6A4E-8900-4DC9-05E1-3158E2E16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3053E-6AD1-5037-445E-8E6D378E6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391F8-4E3A-FD8B-6A74-3BD6CEA3B9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5805A6-C35D-4E62-5B78-BB5233B815DF}"/>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9093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F3D4A-2815-6736-552D-374C7EB64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599A5-B08B-576A-9423-00D3C7BBB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7B3BF-03CD-2E48-9481-4A51B23B69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A90139-C79A-C401-4E69-2FB497E2C539}"/>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12845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62DB0-EB14-D7AA-49E5-68393A94D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5C8D5-4944-82AD-81BC-DAE569616A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381B15-8D77-C646-5FDE-7F45AA4A8E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4B0CEF-4E20-18A3-91EA-95E0BA45CF62}"/>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78517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99E17-D3D2-5306-2B20-FF962EA5D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42079-F229-8ECD-368D-B4A38F369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5120FA-3E16-CB30-441F-FDB93811C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8F7C9B-0F37-BB82-B2C5-CC7A443BB08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16769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00D2F-4DE0-D234-32D0-275646590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5378D-C3C5-5CE6-E8F1-69C99E908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E8219-9892-8CC5-6E11-A0B50982D7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618BB9-15A8-998B-8CB4-741B85A14F51}"/>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81775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PK"/>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595557"/>
            <a:ext cx="7468553" cy="2112050"/>
          </a:xfrm>
          <a:prstGeom prst="rect">
            <a:avLst/>
          </a:prstGeom>
          <a:noFill/>
          <a:ln/>
        </p:spPr>
        <p:txBody>
          <a:bodyPr wrap="square" lIns="0" tIns="0" rIns="0" bIns="0" rtlCol="0" anchor="t"/>
          <a:lstStyle/>
          <a:p>
            <a:pPr marL="0" indent="0" algn="l">
              <a:lnSpc>
                <a:spcPts val="5500"/>
              </a:lnSpc>
              <a:buNone/>
            </a:pPr>
            <a:r>
              <a:rPr lang="en-US" sz="4400" b="1" dirty="0">
                <a:solidFill>
                  <a:srgbClr val="1F1E1E"/>
                </a:solidFill>
                <a:latin typeface="Red Hat Text" pitchFamily="34" charset="0"/>
                <a:ea typeface="Red Hat Text" pitchFamily="34" charset="-122"/>
                <a:cs typeface="Red Hat Text" pitchFamily="34" charset="-120"/>
              </a:rPr>
              <a:t>Does better Education lead to Lower Fatalities in road accidents?</a:t>
            </a:r>
            <a:endParaRPr lang="en-US" sz="4400" b="1" dirty="0"/>
          </a:p>
        </p:txBody>
      </p:sp>
      <p:sp>
        <p:nvSpPr>
          <p:cNvPr id="4" name="Text 1"/>
          <p:cNvSpPr/>
          <p:nvPr/>
        </p:nvSpPr>
        <p:spPr>
          <a:xfrm>
            <a:off x="6324124" y="4066580"/>
            <a:ext cx="7468553" cy="1149072"/>
          </a:xfrm>
          <a:prstGeom prst="rect">
            <a:avLst/>
          </a:prstGeom>
          <a:noFill/>
          <a:ln/>
        </p:spPr>
        <p:txBody>
          <a:bodyPr wrap="square" lIns="0" tIns="0" rIns="0" bIns="0" rtlCol="0" anchor="t"/>
          <a:lstStyle/>
          <a:p>
            <a:pPr marL="0" indent="0" algn="l">
              <a:lnSpc>
                <a:spcPts val="3000"/>
              </a:lnSpc>
              <a:buNone/>
            </a:pPr>
            <a:endParaRPr lang="en-US" sz="1850" dirty="0"/>
          </a:p>
        </p:txBody>
      </p:sp>
      <p:sp>
        <p:nvSpPr>
          <p:cNvPr id="5" name="Text 2"/>
          <p:cNvSpPr/>
          <p:nvPr/>
        </p:nvSpPr>
        <p:spPr>
          <a:xfrm>
            <a:off x="6324124" y="5484852"/>
            <a:ext cx="7468553" cy="1149072"/>
          </a:xfrm>
          <a:prstGeom prst="rect">
            <a:avLst/>
          </a:prstGeom>
          <a:noFill/>
          <a:ln/>
        </p:spPr>
        <p:txBody>
          <a:bodyPr wrap="square" lIns="0" tIns="0" rIns="0" bIns="0" rtlCol="0" anchor="t"/>
          <a:lstStyle/>
          <a:p>
            <a:pPr>
              <a:lnSpc>
                <a:spcPts val="3000"/>
              </a:lnSpc>
            </a:pPr>
            <a:endParaRPr lang="en-US" sz="1850" dirty="0"/>
          </a:p>
        </p:txBody>
      </p:sp>
      <p:graphicFrame>
        <p:nvGraphicFramePr>
          <p:cNvPr id="6" name="Table 5">
            <a:extLst>
              <a:ext uri="{FF2B5EF4-FFF2-40B4-BE49-F238E27FC236}">
                <a16:creationId xmlns:a16="http://schemas.microsoft.com/office/drawing/2014/main" id="{A2B642C6-7063-61AB-CF3A-BDF423366449}"/>
              </a:ext>
            </a:extLst>
          </p:cNvPr>
          <p:cNvGraphicFramePr>
            <a:graphicFrameLocks noGrp="1"/>
          </p:cNvGraphicFramePr>
          <p:nvPr>
            <p:extLst>
              <p:ext uri="{D42A27DB-BD31-4B8C-83A1-F6EECF244321}">
                <p14:modId xmlns:p14="http://schemas.microsoft.com/office/powerpoint/2010/main" val="2390405029"/>
              </p:ext>
            </p:extLst>
          </p:nvPr>
        </p:nvGraphicFramePr>
        <p:xfrm>
          <a:off x="6137031" y="4114800"/>
          <a:ext cx="8288216" cy="2384385"/>
        </p:xfrm>
        <a:graphic>
          <a:graphicData uri="http://schemas.openxmlformats.org/drawingml/2006/table">
            <a:tbl>
              <a:tblPr firstRow="1" bandRow="1">
                <a:tableStyleId>{F5AB1C69-6EDB-4FF4-983F-18BD219EF322}</a:tableStyleId>
              </a:tblPr>
              <a:tblGrid>
                <a:gridCol w="4144108">
                  <a:extLst>
                    <a:ext uri="{9D8B030D-6E8A-4147-A177-3AD203B41FA5}">
                      <a16:colId xmlns:a16="http://schemas.microsoft.com/office/drawing/2014/main" val="717142179"/>
                    </a:ext>
                  </a:extLst>
                </a:gridCol>
                <a:gridCol w="4144108">
                  <a:extLst>
                    <a:ext uri="{9D8B030D-6E8A-4147-A177-3AD203B41FA5}">
                      <a16:colId xmlns:a16="http://schemas.microsoft.com/office/drawing/2014/main" val="1668689479"/>
                    </a:ext>
                  </a:extLst>
                </a:gridCol>
              </a:tblGrid>
              <a:tr h="471637">
                <a:tc>
                  <a:txBody>
                    <a:bodyPr/>
                    <a:lstStyle/>
                    <a:p>
                      <a:r>
                        <a:rPr lang="en-PK" dirty="0"/>
                        <a:t>Name</a:t>
                      </a:r>
                    </a:p>
                  </a:txBody>
                  <a:tcPr/>
                </a:tc>
                <a:tc>
                  <a:txBody>
                    <a:bodyPr/>
                    <a:lstStyle/>
                    <a:p>
                      <a:r>
                        <a:rPr lang="en-PK" dirty="0"/>
                        <a:t>CMS</a:t>
                      </a:r>
                    </a:p>
                  </a:txBody>
                  <a:tcPr/>
                </a:tc>
                <a:extLst>
                  <a:ext uri="{0D108BD9-81ED-4DB2-BD59-A6C34878D82A}">
                    <a16:rowId xmlns:a16="http://schemas.microsoft.com/office/drawing/2014/main" val="732770609"/>
                  </a:ext>
                </a:extLst>
              </a:tr>
              <a:tr h="478187">
                <a:tc>
                  <a:txBody>
                    <a:bodyPr/>
                    <a:lstStyle/>
                    <a:p>
                      <a:r>
                        <a:rPr lang="en-US" dirty="0"/>
                        <a:t>Muhammad </a:t>
                      </a:r>
                      <a:r>
                        <a:rPr lang="en-PK" dirty="0"/>
                        <a:t>Ali Imran</a:t>
                      </a:r>
                    </a:p>
                  </a:txBody>
                  <a:tcPr/>
                </a:tc>
                <a:tc>
                  <a:txBody>
                    <a:bodyPr/>
                    <a:lstStyle/>
                    <a:p>
                      <a:r>
                        <a:rPr lang="en-PK" dirty="0"/>
                        <a:t>455280</a:t>
                      </a:r>
                    </a:p>
                  </a:txBody>
                  <a:tcPr/>
                </a:tc>
                <a:extLst>
                  <a:ext uri="{0D108BD9-81ED-4DB2-BD59-A6C34878D82A}">
                    <a16:rowId xmlns:a16="http://schemas.microsoft.com/office/drawing/2014/main" val="2944633063"/>
                  </a:ext>
                </a:extLst>
              </a:tr>
              <a:tr h="478187">
                <a:tc>
                  <a:txBody>
                    <a:bodyPr/>
                    <a:lstStyle/>
                    <a:p>
                      <a:r>
                        <a:rPr lang="en-PK" dirty="0"/>
                        <a:t>Nafeel Manan</a:t>
                      </a:r>
                    </a:p>
                  </a:txBody>
                  <a:tcPr/>
                </a:tc>
                <a:tc>
                  <a:txBody>
                    <a:bodyPr/>
                    <a:lstStyle/>
                    <a:p>
                      <a:r>
                        <a:rPr lang="en-PK" dirty="0"/>
                        <a:t>455323</a:t>
                      </a:r>
                    </a:p>
                  </a:txBody>
                  <a:tcPr/>
                </a:tc>
                <a:extLst>
                  <a:ext uri="{0D108BD9-81ED-4DB2-BD59-A6C34878D82A}">
                    <a16:rowId xmlns:a16="http://schemas.microsoft.com/office/drawing/2014/main" val="1204528748"/>
                  </a:ext>
                </a:extLst>
              </a:tr>
              <a:tr h="478187">
                <a:tc>
                  <a:txBody>
                    <a:bodyPr/>
                    <a:lstStyle/>
                    <a:p>
                      <a:r>
                        <a:rPr lang="en-PK" dirty="0"/>
                        <a:t>Meerab Chaudary </a:t>
                      </a:r>
                    </a:p>
                  </a:txBody>
                  <a:tcPr/>
                </a:tc>
                <a:tc>
                  <a:txBody>
                    <a:bodyPr/>
                    <a:lstStyle/>
                    <a:p>
                      <a:r>
                        <a:rPr lang="en-PK" dirty="0"/>
                        <a:t>477284</a:t>
                      </a:r>
                    </a:p>
                  </a:txBody>
                  <a:tcPr/>
                </a:tc>
                <a:extLst>
                  <a:ext uri="{0D108BD9-81ED-4DB2-BD59-A6C34878D82A}">
                    <a16:rowId xmlns:a16="http://schemas.microsoft.com/office/drawing/2014/main" val="3713053344"/>
                  </a:ext>
                </a:extLst>
              </a:tr>
              <a:tr h="478187">
                <a:tc>
                  <a:txBody>
                    <a:bodyPr/>
                    <a:lstStyle/>
                    <a:p>
                      <a:r>
                        <a:rPr lang="en-PK" dirty="0"/>
                        <a:t>Junaid Alam</a:t>
                      </a:r>
                    </a:p>
                  </a:txBody>
                  <a:tcPr/>
                </a:tc>
                <a:tc>
                  <a:txBody>
                    <a:bodyPr/>
                    <a:lstStyle/>
                    <a:p>
                      <a:r>
                        <a:rPr lang="en-PK" dirty="0"/>
                        <a:t>460371</a:t>
                      </a:r>
                    </a:p>
                  </a:txBody>
                  <a:tcPr/>
                </a:tc>
                <a:extLst>
                  <a:ext uri="{0D108BD9-81ED-4DB2-BD59-A6C34878D82A}">
                    <a16:rowId xmlns:a16="http://schemas.microsoft.com/office/drawing/2014/main" val="1576452811"/>
                  </a:ext>
                </a:extLst>
              </a:tr>
            </a:tbl>
          </a:graphicData>
        </a:graphic>
      </p:graphicFrame>
      <p:sp>
        <p:nvSpPr>
          <p:cNvPr id="7" name="TextBox 6">
            <a:extLst>
              <a:ext uri="{FF2B5EF4-FFF2-40B4-BE49-F238E27FC236}">
                <a16:creationId xmlns:a16="http://schemas.microsoft.com/office/drawing/2014/main" id="{B6FD8BDA-B903-BA81-1756-F0F9193DD68E}"/>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E488C-C675-D297-A97D-0C745FBDA31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A7E9771-5E1E-EE8C-EDD9-D3E41F8D94C0}"/>
              </a:ext>
            </a:extLst>
          </p:cNvPr>
          <p:cNvSpPr/>
          <p:nvPr/>
        </p:nvSpPr>
        <p:spPr>
          <a:xfrm>
            <a:off x="546279" y="502487"/>
            <a:ext cx="13302243"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Alcohol related fatalities based on education level</a:t>
            </a:r>
            <a:endParaRPr lang="en-US" sz="3600" b="1" dirty="0"/>
          </a:p>
        </p:txBody>
      </p:sp>
      <p:pic>
        <p:nvPicPr>
          <p:cNvPr id="4" name="Picture 3">
            <a:extLst>
              <a:ext uri="{FF2B5EF4-FFF2-40B4-BE49-F238E27FC236}">
                <a16:creationId xmlns:a16="http://schemas.microsoft.com/office/drawing/2014/main" id="{E15E9DEE-3B46-FA1F-74A8-43D4B950BEC2}"/>
              </a:ext>
            </a:extLst>
          </p:cNvPr>
          <p:cNvPicPr>
            <a:picLocks noChangeAspect="1"/>
          </p:cNvPicPr>
          <p:nvPr/>
        </p:nvPicPr>
        <p:blipFill>
          <a:blip r:embed="rId3"/>
          <a:stretch>
            <a:fillRect/>
          </a:stretch>
        </p:blipFill>
        <p:spPr>
          <a:xfrm>
            <a:off x="2613600" y="990000"/>
            <a:ext cx="9416466" cy="7020000"/>
          </a:xfrm>
          <a:prstGeom prst="rect">
            <a:avLst/>
          </a:prstGeom>
          <a:effectLst>
            <a:outerShdw blurRad="50800" dist="50800" dir="5400000" algn="ctr" rotWithShape="0">
              <a:srgbClr val="000000">
                <a:alpha val="45000"/>
              </a:srgbClr>
            </a:outerShdw>
          </a:effectLst>
        </p:spPr>
      </p:pic>
      <p:sp>
        <p:nvSpPr>
          <p:cNvPr id="3" name="TextBox 2">
            <a:extLst>
              <a:ext uri="{FF2B5EF4-FFF2-40B4-BE49-F238E27FC236}">
                <a16:creationId xmlns:a16="http://schemas.microsoft.com/office/drawing/2014/main" id="{2617BED9-1270-98B3-D789-B5F3BC40269E}"/>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10</a:t>
            </a:fld>
            <a:endParaRPr lang="en-US" dirty="0"/>
          </a:p>
        </p:txBody>
      </p:sp>
    </p:spTree>
    <p:extLst>
      <p:ext uri="{BB962C8B-B14F-4D97-AF65-F5344CB8AC3E}">
        <p14:creationId xmlns:p14="http://schemas.microsoft.com/office/powerpoint/2010/main" val="381181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07992-C812-3F87-92EB-14986521370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06A7D1F-99CB-375F-40BC-F46D0F8FD05D}"/>
              </a:ext>
            </a:extLst>
          </p:cNvPr>
          <p:cNvSpPr/>
          <p:nvPr/>
        </p:nvSpPr>
        <p:spPr>
          <a:xfrm>
            <a:off x="546279" y="502487"/>
            <a:ext cx="6203136"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Investigating Environment</a:t>
            </a:r>
            <a:endParaRPr lang="en-US" sz="3600" b="1" dirty="0"/>
          </a:p>
        </p:txBody>
      </p:sp>
      <p:sp>
        <p:nvSpPr>
          <p:cNvPr id="9" name="Text 2">
            <a:extLst>
              <a:ext uri="{FF2B5EF4-FFF2-40B4-BE49-F238E27FC236}">
                <a16:creationId xmlns:a16="http://schemas.microsoft.com/office/drawing/2014/main" id="{39DFC5D5-08F9-F315-AFB7-83506BD0B439}"/>
              </a:ext>
            </a:extLst>
          </p:cNvPr>
          <p:cNvSpPr/>
          <p:nvPr/>
        </p:nvSpPr>
        <p:spPr>
          <a:xfrm>
            <a:off x="456129" y="2501052"/>
            <a:ext cx="4265997" cy="3227495"/>
          </a:xfrm>
          <a:prstGeom prst="rect">
            <a:avLst/>
          </a:prstGeom>
          <a:noFill/>
          <a:ln/>
        </p:spPr>
        <p:txBody>
          <a:bodyPr wrap="square" lIns="0" tIns="0" rIns="0" bIns="0" rtlCol="0" anchor="t"/>
          <a:lstStyle/>
          <a:p>
            <a:pPr>
              <a:lnSpc>
                <a:spcPts val="3000"/>
              </a:lnSpc>
            </a:pPr>
            <a:r>
              <a:rPr lang="en-US" sz="2400" b="1" dirty="0">
                <a:solidFill>
                  <a:srgbClr val="3B3535"/>
                </a:solidFill>
                <a:latin typeface="Roboto Light" pitchFamily="34" charset="0"/>
                <a:ea typeface="Roboto Light" pitchFamily="34" charset="-122"/>
                <a:cs typeface="Roboto Light" pitchFamily="34" charset="-120"/>
              </a:rPr>
              <a:t>This chart shows accidents in the low lighting environment.</a:t>
            </a:r>
            <a:r>
              <a:rPr lang="en-US" sz="2400" dirty="0">
                <a:solidFill>
                  <a:srgbClr val="3B3535"/>
                </a:solidFill>
                <a:latin typeface="Roboto Light" pitchFamily="34" charset="0"/>
                <a:ea typeface="Roboto Light" pitchFamily="34" charset="-122"/>
                <a:cs typeface="Roboto Light" pitchFamily="34" charset="-120"/>
              </a:rPr>
              <a:t> </a:t>
            </a:r>
          </a:p>
          <a:p>
            <a:pPr>
              <a:lnSpc>
                <a:spcPts val="3000"/>
              </a:lnSpc>
            </a:pPr>
            <a:br>
              <a:rPr lang="en-US" sz="2000" dirty="0">
                <a:solidFill>
                  <a:srgbClr val="3B3535"/>
                </a:solidFill>
                <a:latin typeface="Roboto Light" pitchFamily="34" charset="0"/>
                <a:ea typeface="Roboto Light" pitchFamily="34" charset="-122"/>
                <a:cs typeface="Roboto Light" pitchFamily="34" charset="-120"/>
              </a:rPr>
            </a:br>
            <a:r>
              <a:rPr lang="en-US" sz="2000" dirty="0">
                <a:solidFill>
                  <a:srgbClr val="3B3535"/>
                </a:solidFill>
                <a:latin typeface="Roboto Light" pitchFamily="34" charset="0"/>
                <a:ea typeface="Roboto Light" pitchFamily="34" charset="-122"/>
                <a:cs typeface="Roboto Light" pitchFamily="34" charset="-120"/>
              </a:rPr>
              <a:t>The </a:t>
            </a:r>
            <a:r>
              <a:rPr lang="en-US" sz="2000" b="1" dirty="0">
                <a:solidFill>
                  <a:srgbClr val="3B3535"/>
                </a:solidFill>
                <a:latin typeface="Roboto Light" pitchFamily="34" charset="0"/>
                <a:ea typeface="Roboto Light" pitchFamily="34" charset="-122"/>
                <a:cs typeface="Roboto Light" pitchFamily="34" charset="-120"/>
              </a:rPr>
              <a:t>Low Education counties (Right) </a:t>
            </a:r>
            <a:r>
              <a:rPr lang="en-US" sz="2000" dirty="0">
                <a:solidFill>
                  <a:srgbClr val="3B3535"/>
                </a:solidFill>
                <a:latin typeface="Roboto Light" pitchFamily="34" charset="0"/>
                <a:ea typeface="Roboto Light" pitchFamily="34" charset="-122"/>
                <a:cs typeface="Roboto Light" pitchFamily="34" charset="-120"/>
              </a:rPr>
              <a:t>have </a:t>
            </a:r>
            <a:r>
              <a:rPr lang="en-US" sz="2000" b="1" dirty="0">
                <a:solidFill>
                  <a:srgbClr val="3B3535"/>
                </a:solidFill>
                <a:latin typeface="Roboto Light" pitchFamily="34" charset="0"/>
                <a:ea typeface="Roboto Light" pitchFamily="34" charset="-122"/>
                <a:cs typeface="Roboto Light" pitchFamily="34" charset="-120"/>
              </a:rPr>
              <a:t>higher rates</a:t>
            </a:r>
            <a:r>
              <a:rPr lang="en-US" sz="2000" dirty="0">
                <a:solidFill>
                  <a:srgbClr val="3B3535"/>
                </a:solidFill>
                <a:latin typeface="Roboto Light" pitchFamily="34" charset="0"/>
                <a:ea typeface="Roboto Light" pitchFamily="34" charset="-122"/>
                <a:cs typeface="Roboto Light" pitchFamily="34" charset="-120"/>
              </a:rPr>
              <a:t> of night-time crashes. </a:t>
            </a:r>
          </a:p>
          <a:p>
            <a:pPr>
              <a:lnSpc>
                <a:spcPts val="3000"/>
              </a:lnSpc>
            </a:pPr>
            <a:r>
              <a:rPr lang="en-US" sz="2000" dirty="0">
                <a:solidFill>
                  <a:srgbClr val="3B3535"/>
                </a:solidFill>
                <a:latin typeface="Roboto Light" pitchFamily="34" charset="0"/>
                <a:ea typeface="Roboto Light" pitchFamily="34" charset="-122"/>
                <a:cs typeface="Roboto Light" pitchFamily="34" charset="-120"/>
              </a:rPr>
              <a:t>This points to a lack of streetlights and infrastructure in these area.</a:t>
            </a:r>
            <a:endParaRPr lang="en-US" sz="1850" dirty="0"/>
          </a:p>
        </p:txBody>
      </p:sp>
      <p:pic>
        <p:nvPicPr>
          <p:cNvPr id="3" name="Picture 2">
            <a:extLst>
              <a:ext uri="{FF2B5EF4-FFF2-40B4-BE49-F238E27FC236}">
                <a16:creationId xmlns:a16="http://schemas.microsoft.com/office/drawing/2014/main" id="{F28BC3A9-55E9-E879-D774-934279BFA3F0}"/>
              </a:ext>
            </a:extLst>
          </p:cNvPr>
          <p:cNvPicPr>
            <a:picLocks noChangeAspect="1"/>
          </p:cNvPicPr>
          <p:nvPr/>
        </p:nvPicPr>
        <p:blipFill>
          <a:blip r:embed="rId3"/>
          <a:stretch>
            <a:fillRect/>
          </a:stretch>
        </p:blipFill>
        <p:spPr>
          <a:xfrm>
            <a:off x="5265929" y="990000"/>
            <a:ext cx="8908342" cy="6660000"/>
          </a:xfrm>
          <a:prstGeom prst="rect">
            <a:avLst/>
          </a:prstGeom>
          <a:effectLst>
            <a:outerShdw blurRad="50800" dist="50800" dir="5400000" algn="ctr" rotWithShape="0">
              <a:srgbClr val="000000">
                <a:alpha val="45000"/>
              </a:srgbClr>
            </a:outerShdw>
          </a:effectLst>
        </p:spPr>
      </p:pic>
      <p:sp>
        <p:nvSpPr>
          <p:cNvPr id="4" name="TextBox 3">
            <a:extLst>
              <a:ext uri="{FF2B5EF4-FFF2-40B4-BE49-F238E27FC236}">
                <a16:creationId xmlns:a16="http://schemas.microsoft.com/office/drawing/2014/main" id="{BE853044-C249-6032-362C-3B6CA5F348D7}"/>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11</a:t>
            </a:fld>
            <a:endParaRPr lang="en-US" dirty="0"/>
          </a:p>
        </p:txBody>
      </p:sp>
    </p:spTree>
    <p:extLst>
      <p:ext uri="{BB962C8B-B14F-4D97-AF65-F5344CB8AC3E}">
        <p14:creationId xmlns:p14="http://schemas.microsoft.com/office/powerpoint/2010/main" val="81405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7AA7B-8663-F330-B7F3-4A759AE6C90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444666F-61B1-6F71-294E-3BE3F97A3FBA}"/>
              </a:ext>
            </a:extLst>
          </p:cNvPr>
          <p:cNvSpPr/>
          <p:nvPr/>
        </p:nvSpPr>
        <p:spPr>
          <a:xfrm>
            <a:off x="546279" y="502487"/>
            <a:ext cx="6768921"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Summary of Findings</a:t>
            </a:r>
            <a:endParaRPr lang="en-US" sz="3600" b="1" dirty="0"/>
          </a:p>
        </p:txBody>
      </p:sp>
      <p:sp>
        <p:nvSpPr>
          <p:cNvPr id="50" name="Text 4">
            <a:extLst>
              <a:ext uri="{FF2B5EF4-FFF2-40B4-BE49-F238E27FC236}">
                <a16:creationId xmlns:a16="http://schemas.microsoft.com/office/drawing/2014/main" id="{533EE882-41A8-ACB6-9EC4-B58CC6FD9663}"/>
              </a:ext>
            </a:extLst>
          </p:cNvPr>
          <p:cNvSpPr/>
          <p:nvPr/>
        </p:nvSpPr>
        <p:spPr>
          <a:xfrm>
            <a:off x="9976613" y="4898046"/>
            <a:ext cx="4181237" cy="222647"/>
          </a:xfrm>
          <a:prstGeom prst="rect">
            <a:avLst/>
          </a:prstGeom>
          <a:noFill/>
          <a:ln/>
        </p:spPr>
        <p:txBody>
          <a:bodyPr wrap="none" lIns="0" tIns="0" rIns="0" bIns="0" rtlCol="0" anchor="t"/>
          <a:lstStyle/>
          <a:p>
            <a:pPr marL="0" indent="0" algn="l">
              <a:lnSpc>
                <a:spcPts val="1750"/>
              </a:lnSpc>
              <a:buNone/>
            </a:pPr>
            <a:endParaRPr lang="en-US" sz="1050" dirty="0"/>
          </a:p>
        </p:txBody>
      </p:sp>
      <p:sp>
        <p:nvSpPr>
          <p:cNvPr id="62" name="Text 4">
            <a:extLst>
              <a:ext uri="{FF2B5EF4-FFF2-40B4-BE49-F238E27FC236}">
                <a16:creationId xmlns:a16="http://schemas.microsoft.com/office/drawing/2014/main" id="{E9826EEF-ABCA-8A18-F138-4F9DDF50CCEA}"/>
              </a:ext>
            </a:extLst>
          </p:cNvPr>
          <p:cNvSpPr/>
          <p:nvPr/>
        </p:nvSpPr>
        <p:spPr>
          <a:xfrm>
            <a:off x="10009225" y="7323744"/>
            <a:ext cx="3916905" cy="222647"/>
          </a:xfrm>
          <a:prstGeom prst="rect">
            <a:avLst/>
          </a:prstGeom>
          <a:noFill/>
          <a:ln/>
        </p:spPr>
        <p:txBody>
          <a:bodyPr wrap="none" lIns="0" tIns="0" rIns="0" bIns="0" rtlCol="0" anchor="t"/>
          <a:lstStyle/>
          <a:p>
            <a:pPr marL="0" indent="0" algn="l">
              <a:lnSpc>
                <a:spcPts val="1750"/>
              </a:lnSpc>
              <a:buNone/>
            </a:pPr>
            <a:endParaRPr lang="en-US" sz="1050" dirty="0"/>
          </a:p>
        </p:txBody>
      </p:sp>
      <p:sp>
        <p:nvSpPr>
          <p:cNvPr id="7" name="Shape 1">
            <a:extLst>
              <a:ext uri="{FF2B5EF4-FFF2-40B4-BE49-F238E27FC236}">
                <a16:creationId xmlns:a16="http://schemas.microsoft.com/office/drawing/2014/main" id="{24C1FD97-74A2-7845-D96C-1784C5CA068B}"/>
              </a:ext>
            </a:extLst>
          </p:cNvPr>
          <p:cNvSpPr/>
          <p:nvPr/>
        </p:nvSpPr>
        <p:spPr>
          <a:xfrm>
            <a:off x="9555985" y="1065193"/>
            <a:ext cx="4601865" cy="2160000"/>
          </a:xfrm>
          <a:prstGeom prst="roundRect">
            <a:avLst>
              <a:gd name="adj" fmla="val 1264"/>
            </a:avLst>
          </a:prstGeom>
          <a:solidFill>
            <a:srgbClr val="F3E8E8"/>
          </a:solidFill>
          <a:ln/>
        </p:spPr>
        <p:txBody>
          <a:bodyPr/>
          <a:lstStyle/>
          <a:p>
            <a:endParaRPr lang="en-PK" dirty="0"/>
          </a:p>
        </p:txBody>
      </p:sp>
      <p:sp>
        <p:nvSpPr>
          <p:cNvPr id="23" name="Text 4">
            <a:extLst>
              <a:ext uri="{FF2B5EF4-FFF2-40B4-BE49-F238E27FC236}">
                <a16:creationId xmlns:a16="http://schemas.microsoft.com/office/drawing/2014/main" id="{DB41476D-F804-12E1-F2EC-CFD838791228}"/>
              </a:ext>
            </a:extLst>
          </p:cNvPr>
          <p:cNvSpPr/>
          <p:nvPr/>
        </p:nvSpPr>
        <p:spPr>
          <a:xfrm>
            <a:off x="10217524" y="2622199"/>
            <a:ext cx="3916905" cy="210114"/>
          </a:xfrm>
          <a:prstGeom prst="rect">
            <a:avLst/>
          </a:prstGeom>
          <a:noFill/>
          <a:ln/>
        </p:spPr>
        <p:txBody>
          <a:bodyPr wrap="none" lIns="0" tIns="0" rIns="0" bIns="0" rtlCol="0" anchor="t"/>
          <a:lstStyle/>
          <a:p>
            <a:pPr marL="0" indent="0" algn="l">
              <a:lnSpc>
                <a:spcPts val="1750"/>
              </a:lnSpc>
              <a:buNone/>
            </a:pPr>
            <a:endParaRPr lang="en-US" sz="1050" dirty="0"/>
          </a:p>
        </p:txBody>
      </p:sp>
      <p:sp>
        <p:nvSpPr>
          <p:cNvPr id="40" name="TextBox 39">
            <a:extLst>
              <a:ext uri="{FF2B5EF4-FFF2-40B4-BE49-F238E27FC236}">
                <a16:creationId xmlns:a16="http://schemas.microsoft.com/office/drawing/2014/main" id="{61302F67-8523-0865-2FD4-89A1BE7AD957}"/>
              </a:ext>
            </a:extLst>
          </p:cNvPr>
          <p:cNvSpPr txBox="1"/>
          <p:nvPr/>
        </p:nvSpPr>
        <p:spPr>
          <a:xfrm>
            <a:off x="10833647" y="1297108"/>
            <a:ext cx="3087238" cy="461665"/>
          </a:xfrm>
          <a:prstGeom prst="rect">
            <a:avLst/>
          </a:prstGeom>
          <a:noFill/>
        </p:spPr>
        <p:txBody>
          <a:bodyPr wrap="square" rtlCol="0">
            <a:spAutoFit/>
          </a:bodyPr>
          <a:lstStyle/>
          <a:p>
            <a:r>
              <a:rPr lang="en-US" sz="2400" b="1" dirty="0">
                <a:solidFill>
                  <a:srgbClr val="1F1E1E"/>
                </a:solidFill>
                <a:latin typeface="Red Hat Text" pitchFamily="34" charset="0"/>
                <a:ea typeface="Red Hat Text" pitchFamily="34" charset="-122"/>
                <a:cs typeface="Red Hat Text" pitchFamily="34" charset="-120"/>
              </a:rPr>
              <a:t>Fatalities per 100k</a:t>
            </a:r>
            <a:endParaRPr lang="en-US" sz="2400" dirty="0"/>
          </a:p>
        </p:txBody>
      </p:sp>
      <p:sp>
        <p:nvSpPr>
          <p:cNvPr id="20" name="Shape 2">
            <a:extLst>
              <a:ext uri="{FF2B5EF4-FFF2-40B4-BE49-F238E27FC236}">
                <a16:creationId xmlns:a16="http://schemas.microsoft.com/office/drawing/2014/main" id="{E46E13E7-68A7-4549-E772-824BFDAD48A8}"/>
              </a:ext>
            </a:extLst>
          </p:cNvPr>
          <p:cNvSpPr/>
          <p:nvPr/>
        </p:nvSpPr>
        <p:spPr>
          <a:xfrm>
            <a:off x="9790110" y="1296979"/>
            <a:ext cx="864000" cy="864000"/>
          </a:xfrm>
          <a:prstGeom prst="roundRect">
            <a:avLst>
              <a:gd name="adj" fmla="val 21909367"/>
            </a:avLst>
          </a:prstGeom>
          <a:solidFill>
            <a:srgbClr val="F5A3A3"/>
          </a:solidFill>
          <a:ln/>
        </p:spPr>
        <p:txBody>
          <a:bodyPr/>
          <a:lstStyle/>
          <a:p>
            <a:endParaRPr lang="en-PK" dirty="0"/>
          </a:p>
        </p:txBody>
      </p:sp>
      <p:pic>
        <p:nvPicPr>
          <p:cNvPr id="4" name="Picture 3">
            <a:extLst>
              <a:ext uri="{FF2B5EF4-FFF2-40B4-BE49-F238E27FC236}">
                <a16:creationId xmlns:a16="http://schemas.microsoft.com/office/drawing/2014/main" id="{26BB1E2F-A60D-45A4-0E9C-8E88D916796C}"/>
              </a:ext>
            </a:extLst>
          </p:cNvPr>
          <p:cNvPicPr>
            <a:picLocks noChangeAspect="1"/>
          </p:cNvPicPr>
          <p:nvPr/>
        </p:nvPicPr>
        <p:blipFill>
          <a:blip r:embed="rId3"/>
          <a:srcRect l="14537" t="17201" r="12219" b="20284"/>
          <a:stretch>
            <a:fillRect/>
          </a:stretch>
        </p:blipFill>
        <p:spPr>
          <a:xfrm>
            <a:off x="9922903" y="1457846"/>
            <a:ext cx="596879" cy="496799"/>
          </a:xfrm>
          <a:prstGeom prst="rect">
            <a:avLst/>
          </a:prstGeom>
        </p:spPr>
      </p:pic>
      <p:sp>
        <p:nvSpPr>
          <p:cNvPr id="8" name="TextBox 7">
            <a:extLst>
              <a:ext uri="{FF2B5EF4-FFF2-40B4-BE49-F238E27FC236}">
                <a16:creationId xmlns:a16="http://schemas.microsoft.com/office/drawing/2014/main" id="{559E49C0-AE04-1A70-ADC7-BB0378F49A31}"/>
              </a:ext>
            </a:extLst>
          </p:cNvPr>
          <p:cNvSpPr txBox="1"/>
          <p:nvPr/>
        </p:nvSpPr>
        <p:spPr>
          <a:xfrm>
            <a:off x="10833647" y="1810678"/>
            <a:ext cx="3022870" cy="1138773"/>
          </a:xfrm>
          <a:prstGeom prst="rect">
            <a:avLst/>
          </a:prstGeom>
          <a:noFill/>
        </p:spPr>
        <p:txBody>
          <a:bodyPr wrap="square" rtlCol="0">
            <a:spAutoFit/>
          </a:bodyPr>
          <a:lstStyle/>
          <a:p>
            <a:r>
              <a:rPr lang="en-US" sz="1700" dirty="0">
                <a:solidFill>
                  <a:srgbClr val="3B3535"/>
                </a:solidFill>
                <a:latin typeface="Roboto Light" pitchFamily="34" charset="0"/>
                <a:ea typeface="Roboto Light" pitchFamily="34" charset="-122"/>
                <a:cs typeface="Roboto Light" pitchFamily="34" charset="-120"/>
              </a:rPr>
              <a:t>The </a:t>
            </a:r>
            <a:r>
              <a:rPr lang="en-US" sz="1700" b="1" dirty="0">
                <a:solidFill>
                  <a:srgbClr val="3B3535"/>
                </a:solidFill>
                <a:latin typeface="Roboto Light" pitchFamily="34" charset="0"/>
                <a:ea typeface="Roboto Light" pitchFamily="34" charset="-122"/>
                <a:cs typeface="Roboto Light" pitchFamily="34" charset="-120"/>
              </a:rPr>
              <a:t>top row</a:t>
            </a:r>
            <a:r>
              <a:rPr lang="en-US" sz="1700" dirty="0">
                <a:solidFill>
                  <a:srgbClr val="3B3535"/>
                </a:solidFill>
                <a:latin typeface="Roboto Light" pitchFamily="34" charset="0"/>
                <a:ea typeface="Roboto Light" pitchFamily="34" charset="-122"/>
                <a:cs typeface="Roboto Light" pitchFamily="34" charset="-120"/>
              </a:rPr>
              <a:t> compares fatalities per 100k population between high-education and low-education groups.</a:t>
            </a:r>
            <a:endParaRPr lang="en-US" sz="1700" dirty="0"/>
          </a:p>
        </p:txBody>
      </p:sp>
      <p:sp>
        <p:nvSpPr>
          <p:cNvPr id="11" name="Shape 1">
            <a:extLst>
              <a:ext uri="{FF2B5EF4-FFF2-40B4-BE49-F238E27FC236}">
                <a16:creationId xmlns:a16="http://schemas.microsoft.com/office/drawing/2014/main" id="{C392C12C-5325-2EF4-C18C-1567C2C5426F}"/>
              </a:ext>
            </a:extLst>
          </p:cNvPr>
          <p:cNvSpPr/>
          <p:nvPr/>
        </p:nvSpPr>
        <p:spPr>
          <a:xfrm>
            <a:off x="9555984" y="3304693"/>
            <a:ext cx="4601865" cy="2160000"/>
          </a:xfrm>
          <a:prstGeom prst="roundRect">
            <a:avLst>
              <a:gd name="adj" fmla="val 1264"/>
            </a:avLst>
          </a:prstGeom>
          <a:solidFill>
            <a:srgbClr val="F3E8E8"/>
          </a:solidFill>
          <a:ln/>
        </p:spPr>
        <p:txBody>
          <a:bodyPr/>
          <a:lstStyle/>
          <a:p>
            <a:endParaRPr lang="en-PK" dirty="0"/>
          </a:p>
        </p:txBody>
      </p:sp>
      <p:sp>
        <p:nvSpPr>
          <p:cNvPr id="12" name="Text 4">
            <a:extLst>
              <a:ext uri="{FF2B5EF4-FFF2-40B4-BE49-F238E27FC236}">
                <a16:creationId xmlns:a16="http://schemas.microsoft.com/office/drawing/2014/main" id="{C17EB4CB-1A64-162C-0025-2149DD8C5BA8}"/>
              </a:ext>
            </a:extLst>
          </p:cNvPr>
          <p:cNvSpPr/>
          <p:nvPr/>
        </p:nvSpPr>
        <p:spPr>
          <a:xfrm>
            <a:off x="10217523" y="4861699"/>
            <a:ext cx="3916905" cy="210114"/>
          </a:xfrm>
          <a:prstGeom prst="rect">
            <a:avLst/>
          </a:prstGeom>
          <a:noFill/>
          <a:ln/>
        </p:spPr>
        <p:txBody>
          <a:bodyPr wrap="none" lIns="0" tIns="0" rIns="0" bIns="0" rtlCol="0" anchor="t"/>
          <a:lstStyle/>
          <a:p>
            <a:pPr marL="0" indent="0" algn="l">
              <a:lnSpc>
                <a:spcPts val="1750"/>
              </a:lnSpc>
              <a:buNone/>
            </a:pPr>
            <a:endParaRPr lang="en-US" sz="1050" dirty="0"/>
          </a:p>
        </p:txBody>
      </p:sp>
      <p:sp>
        <p:nvSpPr>
          <p:cNvPr id="13" name="TextBox 12">
            <a:extLst>
              <a:ext uri="{FF2B5EF4-FFF2-40B4-BE49-F238E27FC236}">
                <a16:creationId xmlns:a16="http://schemas.microsoft.com/office/drawing/2014/main" id="{3D89B165-96AB-CD98-1633-36EB1F7A8F71}"/>
              </a:ext>
            </a:extLst>
          </p:cNvPr>
          <p:cNvSpPr txBox="1"/>
          <p:nvPr/>
        </p:nvSpPr>
        <p:spPr>
          <a:xfrm>
            <a:off x="10833646" y="3536608"/>
            <a:ext cx="3087238" cy="461665"/>
          </a:xfrm>
          <a:prstGeom prst="rect">
            <a:avLst/>
          </a:prstGeom>
          <a:noFill/>
        </p:spPr>
        <p:txBody>
          <a:bodyPr wrap="square" rtlCol="0">
            <a:spAutoFit/>
          </a:bodyPr>
          <a:lstStyle/>
          <a:p>
            <a:r>
              <a:rPr lang="en-US" sz="2400" b="1" dirty="0">
                <a:solidFill>
                  <a:srgbClr val="1F1E1E"/>
                </a:solidFill>
                <a:latin typeface="Red Hat Text" pitchFamily="34" charset="0"/>
                <a:ea typeface="Red Hat Text" pitchFamily="34" charset="-122"/>
                <a:cs typeface="Red Hat Text" pitchFamily="34" charset="-120"/>
              </a:rPr>
              <a:t>Alcohol Incidents</a:t>
            </a:r>
            <a:endParaRPr lang="en-US" sz="2400" dirty="0"/>
          </a:p>
        </p:txBody>
      </p:sp>
      <p:sp>
        <p:nvSpPr>
          <p:cNvPr id="16" name="Shape 2">
            <a:extLst>
              <a:ext uri="{FF2B5EF4-FFF2-40B4-BE49-F238E27FC236}">
                <a16:creationId xmlns:a16="http://schemas.microsoft.com/office/drawing/2014/main" id="{C7F681C7-8A1C-10F4-F6B6-EB5C4C1B1C4D}"/>
              </a:ext>
            </a:extLst>
          </p:cNvPr>
          <p:cNvSpPr/>
          <p:nvPr/>
        </p:nvSpPr>
        <p:spPr>
          <a:xfrm>
            <a:off x="9790109" y="3536479"/>
            <a:ext cx="864000" cy="864000"/>
          </a:xfrm>
          <a:prstGeom prst="roundRect">
            <a:avLst>
              <a:gd name="adj" fmla="val 21909367"/>
            </a:avLst>
          </a:prstGeom>
          <a:solidFill>
            <a:srgbClr val="F5A3A3"/>
          </a:solidFill>
          <a:ln/>
        </p:spPr>
        <p:txBody>
          <a:bodyPr/>
          <a:lstStyle/>
          <a:p>
            <a:endParaRPr lang="en-PK" dirty="0"/>
          </a:p>
        </p:txBody>
      </p:sp>
      <p:sp>
        <p:nvSpPr>
          <p:cNvPr id="15" name="TextBox 14">
            <a:extLst>
              <a:ext uri="{FF2B5EF4-FFF2-40B4-BE49-F238E27FC236}">
                <a16:creationId xmlns:a16="http://schemas.microsoft.com/office/drawing/2014/main" id="{9F73B66C-265B-552B-684D-2F45C30EC372}"/>
              </a:ext>
            </a:extLst>
          </p:cNvPr>
          <p:cNvSpPr txBox="1"/>
          <p:nvPr/>
        </p:nvSpPr>
        <p:spPr>
          <a:xfrm>
            <a:off x="10833646" y="4050178"/>
            <a:ext cx="3022870" cy="1138773"/>
          </a:xfrm>
          <a:prstGeom prst="rect">
            <a:avLst/>
          </a:prstGeom>
          <a:noFill/>
        </p:spPr>
        <p:txBody>
          <a:bodyPr wrap="square" rtlCol="0">
            <a:spAutoFit/>
          </a:bodyPr>
          <a:lstStyle/>
          <a:p>
            <a:r>
              <a:rPr lang="en-US" sz="1700" dirty="0">
                <a:solidFill>
                  <a:srgbClr val="3B3535"/>
                </a:solidFill>
                <a:latin typeface="Roboto Light" pitchFamily="34" charset="0"/>
                <a:ea typeface="Roboto Light" pitchFamily="34" charset="-122"/>
                <a:cs typeface="Roboto Light" pitchFamily="34" charset="-120"/>
              </a:rPr>
              <a:t>The middle row compares drunk driving incidents per 100k population across high- and low-education groups.</a:t>
            </a:r>
            <a:endParaRPr lang="en-US" sz="1700" dirty="0"/>
          </a:p>
        </p:txBody>
      </p:sp>
      <p:sp>
        <p:nvSpPr>
          <p:cNvPr id="19" name="Shape 1">
            <a:extLst>
              <a:ext uri="{FF2B5EF4-FFF2-40B4-BE49-F238E27FC236}">
                <a16:creationId xmlns:a16="http://schemas.microsoft.com/office/drawing/2014/main" id="{9944A9E1-5F11-F127-B277-6082C473CB70}"/>
              </a:ext>
            </a:extLst>
          </p:cNvPr>
          <p:cNvSpPr/>
          <p:nvPr/>
        </p:nvSpPr>
        <p:spPr>
          <a:xfrm>
            <a:off x="9559198" y="5544193"/>
            <a:ext cx="4601865" cy="2160000"/>
          </a:xfrm>
          <a:prstGeom prst="roundRect">
            <a:avLst>
              <a:gd name="adj" fmla="val 1264"/>
            </a:avLst>
          </a:prstGeom>
          <a:solidFill>
            <a:srgbClr val="F3E8E8"/>
          </a:solidFill>
          <a:ln/>
        </p:spPr>
        <p:txBody>
          <a:bodyPr/>
          <a:lstStyle/>
          <a:p>
            <a:endParaRPr lang="en-PK" dirty="0"/>
          </a:p>
        </p:txBody>
      </p:sp>
      <p:sp>
        <p:nvSpPr>
          <p:cNvPr id="21" name="Text 4">
            <a:extLst>
              <a:ext uri="{FF2B5EF4-FFF2-40B4-BE49-F238E27FC236}">
                <a16:creationId xmlns:a16="http://schemas.microsoft.com/office/drawing/2014/main" id="{A41C3D49-FC80-77E9-D40D-8CE97605A402}"/>
              </a:ext>
            </a:extLst>
          </p:cNvPr>
          <p:cNvSpPr/>
          <p:nvPr/>
        </p:nvSpPr>
        <p:spPr>
          <a:xfrm>
            <a:off x="10220737" y="7101199"/>
            <a:ext cx="3916905" cy="210114"/>
          </a:xfrm>
          <a:prstGeom prst="rect">
            <a:avLst/>
          </a:prstGeom>
          <a:noFill/>
          <a:ln/>
        </p:spPr>
        <p:txBody>
          <a:bodyPr wrap="none" lIns="0" tIns="0" rIns="0" bIns="0" rtlCol="0" anchor="t"/>
          <a:lstStyle/>
          <a:p>
            <a:pPr marL="0" indent="0" algn="l">
              <a:lnSpc>
                <a:spcPts val="1750"/>
              </a:lnSpc>
              <a:buNone/>
            </a:pPr>
            <a:endParaRPr lang="en-US" sz="1050" dirty="0"/>
          </a:p>
        </p:txBody>
      </p:sp>
      <p:sp>
        <p:nvSpPr>
          <p:cNvPr id="22" name="TextBox 21">
            <a:extLst>
              <a:ext uri="{FF2B5EF4-FFF2-40B4-BE49-F238E27FC236}">
                <a16:creationId xmlns:a16="http://schemas.microsoft.com/office/drawing/2014/main" id="{932547FE-04A1-3B1C-E529-C3074C09ADB6}"/>
              </a:ext>
            </a:extLst>
          </p:cNvPr>
          <p:cNvSpPr txBox="1"/>
          <p:nvPr/>
        </p:nvSpPr>
        <p:spPr>
          <a:xfrm>
            <a:off x="10836860" y="5776108"/>
            <a:ext cx="3087238" cy="461665"/>
          </a:xfrm>
          <a:prstGeom prst="rect">
            <a:avLst/>
          </a:prstGeom>
          <a:noFill/>
        </p:spPr>
        <p:txBody>
          <a:bodyPr wrap="square" rtlCol="0">
            <a:spAutoFit/>
          </a:bodyPr>
          <a:lstStyle/>
          <a:p>
            <a:r>
              <a:rPr lang="en-US" sz="2400" b="1" dirty="0">
                <a:solidFill>
                  <a:srgbClr val="1F1E1E"/>
                </a:solidFill>
                <a:latin typeface="Red Hat Text" pitchFamily="34" charset="0"/>
                <a:ea typeface="Red Hat Text" pitchFamily="34" charset="-122"/>
                <a:cs typeface="Red Hat Text" pitchFamily="34" charset="-120"/>
              </a:rPr>
              <a:t>Low Light Incidents</a:t>
            </a:r>
            <a:endParaRPr lang="en-US" sz="2400" dirty="0"/>
          </a:p>
        </p:txBody>
      </p:sp>
      <p:sp>
        <p:nvSpPr>
          <p:cNvPr id="26" name="Shape 2">
            <a:extLst>
              <a:ext uri="{FF2B5EF4-FFF2-40B4-BE49-F238E27FC236}">
                <a16:creationId xmlns:a16="http://schemas.microsoft.com/office/drawing/2014/main" id="{4D96157A-292C-2FB9-360E-01CBA66F8176}"/>
              </a:ext>
            </a:extLst>
          </p:cNvPr>
          <p:cNvSpPr/>
          <p:nvPr/>
        </p:nvSpPr>
        <p:spPr>
          <a:xfrm>
            <a:off x="9793323" y="5775979"/>
            <a:ext cx="864000" cy="864000"/>
          </a:xfrm>
          <a:prstGeom prst="roundRect">
            <a:avLst>
              <a:gd name="adj" fmla="val 21909367"/>
            </a:avLst>
          </a:prstGeom>
          <a:solidFill>
            <a:srgbClr val="F5A3A3"/>
          </a:solidFill>
          <a:ln/>
        </p:spPr>
        <p:txBody>
          <a:bodyPr/>
          <a:lstStyle/>
          <a:p>
            <a:endParaRPr lang="en-PK" dirty="0"/>
          </a:p>
        </p:txBody>
      </p:sp>
      <p:sp>
        <p:nvSpPr>
          <p:cNvPr id="25" name="TextBox 24">
            <a:extLst>
              <a:ext uri="{FF2B5EF4-FFF2-40B4-BE49-F238E27FC236}">
                <a16:creationId xmlns:a16="http://schemas.microsoft.com/office/drawing/2014/main" id="{C6BB2FC9-A961-F9D3-6760-170C839E23E6}"/>
              </a:ext>
            </a:extLst>
          </p:cNvPr>
          <p:cNvSpPr txBox="1"/>
          <p:nvPr/>
        </p:nvSpPr>
        <p:spPr>
          <a:xfrm>
            <a:off x="10836860" y="6289678"/>
            <a:ext cx="3022870" cy="877163"/>
          </a:xfrm>
          <a:prstGeom prst="rect">
            <a:avLst/>
          </a:prstGeom>
          <a:noFill/>
        </p:spPr>
        <p:txBody>
          <a:bodyPr wrap="square" rtlCol="0">
            <a:spAutoFit/>
          </a:bodyPr>
          <a:lstStyle/>
          <a:p>
            <a:r>
              <a:rPr lang="en-US" sz="1700" dirty="0">
                <a:solidFill>
                  <a:srgbClr val="3B3535"/>
                </a:solidFill>
                <a:latin typeface="Roboto Light" pitchFamily="34" charset="0"/>
                <a:ea typeface="Roboto Light" pitchFamily="34" charset="-122"/>
                <a:cs typeface="Roboto Light" pitchFamily="34" charset="-120"/>
              </a:rPr>
              <a:t>The bottom row shows the share of fatal accidents occurring in dark conditions.</a:t>
            </a:r>
            <a:endParaRPr lang="en-US" sz="1700" dirty="0"/>
          </a:p>
        </p:txBody>
      </p:sp>
      <p:pic>
        <p:nvPicPr>
          <p:cNvPr id="29" name="Image 2" descr="preencoded.png">
            <a:extLst>
              <a:ext uri="{FF2B5EF4-FFF2-40B4-BE49-F238E27FC236}">
                <a16:creationId xmlns:a16="http://schemas.microsoft.com/office/drawing/2014/main" id="{8A2B4EFE-67DA-3ABD-7E0D-60FEF46FA6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9699" y="3686413"/>
            <a:ext cx="562244" cy="562244"/>
          </a:xfrm>
          <a:prstGeom prst="rect">
            <a:avLst/>
          </a:prstGeom>
        </p:spPr>
      </p:pic>
      <p:pic>
        <p:nvPicPr>
          <p:cNvPr id="34" name="Picture 33">
            <a:extLst>
              <a:ext uri="{FF2B5EF4-FFF2-40B4-BE49-F238E27FC236}">
                <a16:creationId xmlns:a16="http://schemas.microsoft.com/office/drawing/2014/main" id="{DE1B2DDF-3E1D-4902-329E-5F01DA8BDA99}"/>
              </a:ext>
            </a:extLst>
          </p:cNvPr>
          <p:cNvPicPr>
            <a:picLocks noChangeAspect="1"/>
          </p:cNvPicPr>
          <p:nvPr/>
        </p:nvPicPr>
        <p:blipFill>
          <a:blip r:embed="rId6"/>
          <a:stretch>
            <a:fillRect/>
          </a:stretch>
        </p:blipFill>
        <p:spPr>
          <a:xfrm>
            <a:off x="9942746" y="5957485"/>
            <a:ext cx="571747" cy="496799"/>
          </a:xfrm>
          <a:prstGeom prst="rect">
            <a:avLst/>
          </a:prstGeom>
        </p:spPr>
      </p:pic>
      <p:pic>
        <p:nvPicPr>
          <p:cNvPr id="37" name="Picture 36">
            <a:extLst>
              <a:ext uri="{FF2B5EF4-FFF2-40B4-BE49-F238E27FC236}">
                <a16:creationId xmlns:a16="http://schemas.microsoft.com/office/drawing/2014/main" id="{8B3232A5-8C6A-879B-062F-705D377E04C1}"/>
              </a:ext>
            </a:extLst>
          </p:cNvPr>
          <p:cNvPicPr>
            <a:picLocks noChangeAspect="1"/>
          </p:cNvPicPr>
          <p:nvPr/>
        </p:nvPicPr>
        <p:blipFill>
          <a:blip r:embed="rId7"/>
          <a:stretch>
            <a:fillRect/>
          </a:stretch>
        </p:blipFill>
        <p:spPr>
          <a:xfrm>
            <a:off x="471738" y="1044000"/>
            <a:ext cx="8898656" cy="6660000"/>
          </a:xfrm>
          <a:prstGeom prst="rect">
            <a:avLst/>
          </a:prstGeom>
          <a:effectLst>
            <a:outerShdw blurRad="50800" dist="50800" dir="5400000" algn="ctr" rotWithShape="0">
              <a:srgbClr val="000000">
                <a:alpha val="45000"/>
              </a:srgbClr>
            </a:outerShdw>
          </a:effectLst>
        </p:spPr>
      </p:pic>
      <p:sp>
        <p:nvSpPr>
          <p:cNvPr id="3" name="TextBox 2">
            <a:extLst>
              <a:ext uri="{FF2B5EF4-FFF2-40B4-BE49-F238E27FC236}">
                <a16:creationId xmlns:a16="http://schemas.microsoft.com/office/drawing/2014/main" id="{B0350F98-3AB1-F48A-0FF0-2759625B620C}"/>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12</a:t>
            </a:fld>
            <a:endParaRPr lang="en-US" dirty="0"/>
          </a:p>
        </p:txBody>
      </p:sp>
      <p:pic>
        <p:nvPicPr>
          <p:cNvPr id="6" name="Picture 5">
            <a:extLst>
              <a:ext uri="{FF2B5EF4-FFF2-40B4-BE49-F238E27FC236}">
                <a16:creationId xmlns:a16="http://schemas.microsoft.com/office/drawing/2014/main" id="{6DBABF17-27E2-00D8-9D08-2F60E717F5C0}"/>
              </a:ext>
            </a:extLst>
          </p:cNvPr>
          <p:cNvPicPr>
            <a:picLocks noChangeAspect="1"/>
          </p:cNvPicPr>
          <p:nvPr/>
        </p:nvPicPr>
        <p:blipFill>
          <a:blip r:embed="rId8"/>
          <a:stretch>
            <a:fillRect/>
          </a:stretch>
        </p:blipFill>
        <p:spPr>
          <a:xfrm>
            <a:off x="1218897" y="3998273"/>
            <a:ext cx="3034915" cy="2535752"/>
          </a:xfrm>
          <a:prstGeom prst="rect">
            <a:avLst/>
          </a:prstGeom>
        </p:spPr>
      </p:pic>
      <p:pic>
        <p:nvPicPr>
          <p:cNvPr id="17" name="Picture 16">
            <a:extLst>
              <a:ext uri="{FF2B5EF4-FFF2-40B4-BE49-F238E27FC236}">
                <a16:creationId xmlns:a16="http://schemas.microsoft.com/office/drawing/2014/main" id="{71B951FA-22F1-7897-6C87-476FF78753B4}"/>
              </a:ext>
            </a:extLst>
          </p:cNvPr>
          <p:cNvPicPr>
            <a:picLocks noChangeAspect="1"/>
          </p:cNvPicPr>
          <p:nvPr/>
        </p:nvPicPr>
        <p:blipFill>
          <a:blip r:embed="rId9"/>
          <a:stretch>
            <a:fillRect/>
          </a:stretch>
        </p:blipFill>
        <p:spPr>
          <a:xfrm>
            <a:off x="5617401" y="4206375"/>
            <a:ext cx="3172077" cy="2433604"/>
          </a:xfrm>
          <a:prstGeom prst="rect">
            <a:avLst/>
          </a:prstGeom>
        </p:spPr>
      </p:pic>
    </p:spTree>
    <p:extLst>
      <p:ext uri="{BB962C8B-B14F-4D97-AF65-F5344CB8AC3E}">
        <p14:creationId xmlns:p14="http://schemas.microsoft.com/office/powerpoint/2010/main" val="3146140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7F5A-EF35-BCB0-86C7-356F6DEF167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8EC4D7A-E3E6-98B0-6178-40A2AC8DE16A}"/>
              </a:ext>
            </a:extLst>
          </p:cNvPr>
          <p:cNvSpPr/>
          <p:nvPr/>
        </p:nvSpPr>
        <p:spPr>
          <a:xfrm>
            <a:off x="546279" y="502487"/>
            <a:ext cx="6768921"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Conclusion on Hypothesis</a:t>
            </a:r>
            <a:endParaRPr lang="en-US" sz="3600" b="1" dirty="0"/>
          </a:p>
        </p:txBody>
      </p:sp>
      <p:sp>
        <p:nvSpPr>
          <p:cNvPr id="5" name="Text 2">
            <a:extLst>
              <a:ext uri="{FF2B5EF4-FFF2-40B4-BE49-F238E27FC236}">
                <a16:creationId xmlns:a16="http://schemas.microsoft.com/office/drawing/2014/main" id="{B8ED8840-A29F-E426-4932-90EB70345B61}"/>
              </a:ext>
            </a:extLst>
          </p:cNvPr>
          <p:cNvSpPr/>
          <p:nvPr/>
        </p:nvSpPr>
        <p:spPr>
          <a:xfrm>
            <a:off x="7713245" y="4963688"/>
            <a:ext cx="6461026" cy="1983522"/>
          </a:xfrm>
          <a:prstGeom prst="rect">
            <a:avLst/>
          </a:prstGeom>
          <a:noFill/>
          <a:ln/>
        </p:spPr>
        <p:txBody>
          <a:bodyPr wrap="square" lIns="0" tIns="0" rIns="0" bIns="0" rtlCol="0" anchor="t"/>
          <a:lstStyle/>
          <a:p>
            <a:pPr>
              <a:lnSpc>
                <a:spcPts val="3000"/>
              </a:lnSpc>
            </a:pPr>
            <a:r>
              <a:rPr lang="en-US" sz="1850" dirty="0">
                <a:solidFill>
                  <a:srgbClr val="3B3535"/>
                </a:solidFill>
                <a:latin typeface="Roboto Light" pitchFamily="34" charset="0"/>
                <a:ea typeface="Roboto Light" pitchFamily="34" charset="-122"/>
              </a:rPr>
              <a:t>Communities with lower education levels do face higher risks.</a:t>
            </a:r>
            <a:br>
              <a:rPr lang="en-US" sz="1850" dirty="0">
                <a:solidFill>
                  <a:srgbClr val="3B3535"/>
                </a:solidFill>
                <a:latin typeface="Roboto Light" pitchFamily="34" charset="0"/>
                <a:ea typeface="Roboto Light" pitchFamily="34" charset="-122"/>
              </a:rPr>
            </a:br>
            <a:br>
              <a:rPr lang="en-US" sz="1850" dirty="0">
                <a:solidFill>
                  <a:srgbClr val="3B3535"/>
                </a:solidFill>
                <a:latin typeface="Roboto Light" pitchFamily="34" charset="0"/>
                <a:ea typeface="Roboto Light" pitchFamily="34" charset="-122"/>
              </a:rPr>
            </a:br>
            <a:r>
              <a:rPr lang="en-US" sz="1850" dirty="0">
                <a:solidFill>
                  <a:srgbClr val="3B3535"/>
                </a:solidFill>
                <a:latin typeface="Roboto Light" pitchFamily="34" charset="0"/>
                <a:ea typeface="Roboto Light" pitchFamily="34" charset="-122"/>
              </a:rPr>
              <a:t>But here is the nuance: </a:t>
            </a:r>
            <a:r>
              <a:rPr lang="en-US" sz="1850" b="1" dirty="0">
                <a:solidFill>
                  <a:srgbClr val="3B3535"/>
                </a:solidFill>
                <a:latin typeface="Roboto Light" pitchFamily="34" charset="0"/>
                <a:ea typeface="Roboto Light" pitchFamily="34" charset="-122"/>
              </a:rPr>
              <a:t>It is not because they are 'bad drivers’. It is because 'Low Education' in America correlates with 'Low Infrastructure’.</a:t>
            </a:r>
            <a:r>
              <a:rPr lang="en-US" sz="1850" dirty="0">
                <a:solidFill>
                  <a:srgbClr val="3B3535"/>
                </a:solidFill>
                <a:latin typeface="Roboto Light" pitchFamily="34" charset="0"/>
                <a:ea typeface="Roboto Light" pitchFamily="34" charset="-122"/>
              </a:rPr>
              <a:t> These communities are being left behind.</a:t>
            </a:r>
            <a:endParaRPr lang="en-US" sz="1850" dirty="0"/>
          </a:p>
        </p:txBody>
      </p:sp>
      <p:sp>
        <p:nvSpPr>
          <p:cNvPr id="7" name="Text 2">
            <a:extLst>
              <a:ext uri="{FF2B5EF4-FFF2-40B4-BE49-F238E27FC236}">
                <a16:creationId xmlns:a16="http://schemas.microsoft.com/office/drawing/2014/main" id="{BBC51E21-3FFE-1053-FE3D-FE56EFEBC297}"/>
              </a:ext>
            </a:extLst>
          </p:cNvPr>
          <p:cNvSpPr/>
          <p:nvPr/>
        </p:nvSpPr>
        <p:spPr>
          <a:xfrm>
            <a:off x="7713245" y="1517689"/>
            <a:ext cx="5764216" cy="586259"/>
          </a:xfrm>
          <a:prstGeom prst="rect">
            <a:avLst/>
          </a:prstGeom>
          <a:noFill/>
          <a:ln/>
        </p:spPr>
        <p:txBody>
          <a:bodyPr wrap="square" lIns="0" tIns="0" rIns="0" bIns="0" rtlCol="0" anchor="t"/>
          <a:lstStyle/>
          <a:p>
            <a:pPr>
              <a:lnSpc>
                <a:spcPts val="3400"/>
              </a:lnSpc>
            </a:pPr>
            <a:r>
              <a:rPr lang="en-US" sz="2700" dirty="0">
                <a:solidFill>
                  <a:srgbClr val="1F1E1E"/>
                </a:solidFill>
                <a:latin typeface="Red Hat Text" pitchFamily="34" charset="0"/>
                <a:ea typeface="Red Hat Text" pitchFamily="34" charset="-122"/>
                <a:cs typeface="Red Hat Text" pitchFamily="34" charset="-120"/>
              </a:rPr>
              <a:t>So, was our hypothesis correct?</a:t>
            </a:r>
            <a:endParaRPr lang="en-US" sz="2700" dirty="0"/>
          </a:p>
        </p:txBody>
      </p:sp>
      <p:pic>
        <p:nvPicPr>
          <p:cNvPr id="4" name="Image 1" descr="preencoded.png">
            <a:extLst>
              <a:ext uri="{FF2B5EF4-FFF2-40B4-BE49-F238E27FC236}">
                <a16:creationId xmlns:a16="http://schemas.microsoft.com/office/drawing/2014/main" id="{C8721149-AED1-4565-AD81-26C27299FE20}"/>
              </a:ext>
            </a:extLst>
          </p:cNvPr>
          <p:cNvPicPr>
            <a:picLocks noChangeAspect="1"/>
          </p:cNvPicPr>
          <p:nvPr/>
        </p:nvPicPr>
        <p:blipFill>
          <a:blip r:embed="rId3"/>
          <a:stretch>
            <a:fillRect/>
          </a:stretch>
        </p:blipFill>
        <p:spPr>
          <a:xfrm>
            <a:off x="9162012" y="2103948"/>
            <a:ext cx="2866682" cy="2866682"/>
          </a:xfrm>
          <a:prstGeom prst="rect">
            <a:avLst/>
          </a:prstGeom>
        </p:spPr>
      </p:pic>
      <p:pic>
        <p:nvPicPr>
          <p:cNvPr id="6" name="Image 0" descr="preencoded.png">
            <a:extLst>
              <a:ext uri="{FF2B5EF4-FFF2-40B4-BE49-F238E27FC236}">
                <a16:creationId xmlns:a16="http://schemas.microsoft.com/office/drawing/2014/main" id="{376287CA-D7A6-BA93-57B4-ECB0844468D6}"/>
              </a:ext>
            </a:extLst>
          </p:cNvPr>
          <p:cNvPicPr>
            <a:picLocks noChangeAspect="1"/>
          </p:cNvPicPr>
          <p:nvPr/>
        </p:nvPicPr>
        <p:blipFill>
          <a:blip r:embed="rId4"/>
          <a:stretch>
            <a:fillRect/>
          </a:stretch>
        </p:blipFill>
        <p:spPr>
          <a:xfrm>
            <a:off x="456129" y="990000"/>
            <a:ext cx="7020000" cy="7020000"/>
          </a:xfrm>
          <a:prstGeom prst="rect">
            <a:avLst/>
          </a:prstGeom>
        </p:spPr>
      </p:pic>
      <p:sp>
        <p:nvSpPr>
          <p:cNvPr id="3" name="TextBox 2">
            <a:extLst>
              <a:ext uri="{FF2B5EF4-FFF2-40B4-BE49-F238E27FC236}">
                <a16:creationId xmlns:a16="http://schemas.microsoft.com/office/drawing/2014/main" id="{A0F37EED-B092-DD8B-576F-FB0097DA16ED}"/>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13</a:t>
            </a:fld>
            <a:endParaRPr lang="en-US" dirty="0"/>
          </a:p>
        </p:txBody>
      </p:sp>
    </p:spTree>
    <p:extLst>
      <p:ext uri="{BB962C8B-B14F-4D97-AF65-F5344CB8AC3E}">
        <p14:creationId xmlns:p14="http://schemas.microsoft.com/office/powerpoint/2010/main" val="366082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6256-DF94-8E82-B051-3E7D005FCD0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A076074-9B42-24A1-5156-34CA4BFAB064}"/>
              </a:ext>
            </a:extLst>
          </p:cNvPr>
          <p:cNvSpPr/>
          <p:nvPr/>
        </p:nvSpPr>
        <p:spPr>
          <a:xfrm>
            <a:off x="453682" y="490333"/>
            <a:ext cx="6768921"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Recommendations</a:t>
            </a:r>
            <a:endParaRPr lang="en-US" sz="3600" b="1" dirty="0"/>
          </a:p>
        </p:txBody>
      </p:sp>
      <p:grpSp>
        <p:nvGrpSpPr>
          <p:cNvPr id="8" name="Group 7">
            <a:extLst>
              <a:ext uri="{FF2B5EF4-FFF2-40B4-BE49-F238E27FC236}">
                <a16:creationId xmlns:a16="http://schemas.microsoft.com/office/drawing/2014/main" id="{53E1F926-F2F2-D788-0178-3CFB370AF226}"/>
              </a:ext>
            </a:extLst>
          </p:cNvPr>
          <p:cNvGrpSpPr/>
          <p:nvPr/>
        </p:nvGrpSpPr>
        <p:grpSpPr>
          <a:xfrm>
            <a:off x="7715692" y="2750674"/>
            <a:ext cx="6461026" cy="2728252"/>
            <a:chOff x="8017978" y="2257188"/>
            <a:chExt cx="6461026" cy="2728252"/>
          </a:xfrm>
        </p:grpSpPr>
        <p:sp>
          <p:nvSpPr>
            <p:cNvPr id="5" name="Text 2">
              <a:extLst>
                <a:ext uri="{FF2B5EF4-FFF2-40B4-BE49-F238E27FC236}">
                  <a16:creationId xmlns:a16="http://schemas.microsoft.com/office/drawing/2014/main" id="{2D959ABF-878D-7540-159B-86D4C41F546F}"/>
                </a:ext>
              </a:extLst>
            </p:cNvPr>
            <p:cNvSpPr/>
            <p:nvPr/>
          </p:nvSpPr>
          <p:spPr>
            <a:xfrm>
              <a:off x="8017978" y="3244160"/>
              <a:ext cx="6461026" cy="1741280"/>
            </a:xfrm>
            <a:prstGeom prst="rect">
              <a:avLst/>
            </a:prstGeom>
            <a:noFill/>
            <a:ln/>
          </p:spPr>
          <p:txBody>
            <a:bodyPr wrap="square" lIns="0" tIns="0" rIns="0" bIns="0" rtlCol="0" anchor="t"/>
            <a:lstStyle/>
            <a:p>
              <a:pPr>
                <a:lnSpc>
                  <a:spcPts val="3000"/>
                </a:lnSpc>
              </a:pPr>
              <a:r>
                <a:rPr lang="en-US" sz="1850" dirty="0">
                  <a:solidFill>
                    <a:srgbClr val="3B3535"/>
                  </a:solidFill>
                  <a:latin typeface="Roboto Light" pitchFamily="34" charset="0"/>
                  <a:ea typeface="Roboto Light" pitchFamily="34" charset="-122"/>
                </a:rPr>
                <a:t>To fix this, we don't just need safer cars. We need to invest in the rural communities identified in our maps providing them with the safer streets, medical access, and transport options they deserve. </a:t>
              </a:r>
              <a:r>
                <a:rPr lang="en-US" sz="2000" b="1" dirty="0">
                  <a:solidFill>
                    <a:srgbClr val="3B3535"/>
                  </a:solidFill>
                  <a:latin typeface="Roboto Light" pitchFamily="34" charset="0"/>
                  <a:ea typeface="Roboto Light" pitchFamily="34" charset="-122"/>
                </a:rPr>
                <a:t>Thank you!</a:t>
              </a:r>
              <a:endParaRPr lang="en-US" sz="1850" b="1" dirty="0"/>
            </a:p>
          </p:txBody>
        </p:sp>
        <p:sp>
          <p:nvSpPr>
            <p:cNvPr id="7" name="Text 2">
              <a:extLst>
                <a:ext uri="{FF2B5EF4-FFF2-40B4-BE49-F238E27FC236}">
                  <a16:creationId xmlns:a16="http://schemas.microsoft.com/office/drawing/2014/main" id="{8FBA4D22-86E3-FDAF-F70B-15CED2DEF29D}"/>
                </a:ext>
              </a:extLst>
            </p:cNvPr>
            <p:cNvSpPr/>
            <p:nvPr/>
          </p:nvSpPr>
          <p:spPr>
            <a:xfrm>
              <a:off x="8017978" y="2257188"/>
              <a:ext cx="5764216" cy="986972"/>
            </a:xfrm>
            <a:prstGeom prst="rect">
              <a:avLst/>
            </a:prstGeom>
            <a:noFill/>
            <a:ln/>
          </p:spPr>
          <p:txBody>
            <a:bodyPr wrap="square" lIns="0" tIns="0" rIns="0" bIns="0" rtlCol="0" anchor="t"/>
            <a:lstStyle/>
            <a:p>
              <a:pPr>
                <a:lnSpc>
                  <a:spcPts val="3400"/>
                </a:lnSpc>
              </a:pPr>
              <a:r>
                <a:rPr lang="en-US" sz="2700" dirty="0">
                  <a:solidFill>
                    <a:srgbClr val="1F1E1E"/>
                  </a:solidFill>
                  <a:latin typeface="Red Hat Text" pitchFamily="34" charset="0"/>
                  <a:ea typeface="Red Hat Text" pitchFamily="34" charset="-122"/>
                  <a:cs typeface="Red Hat Text" pitchFamily="34" charset="-120"/>
                </a:rPr>
                <a:t>Our data journey ends with a call to action</a:t>
              </a:r>
              <a:endParaRPr lang="en-US" sz="2700" dirty="0"/>
            </a:p>
          </p:txBody>
        </p:sp>
      </p:grpSp>
      <p:pic>
        <p:nvPicPr>
          <p:cNvPr id="3" name="Image 2" descr="preencoded.png">
            <a:extLst>
              <a:ext uri="{FF2B5EF4-FFF2-40B4-BE49-F238E27FC236}">
                <a16:creationId xmlns:a16="http://schemas.microsoft.com/office/drawing/2014/main" id="{8DAF4117-A2D8-FE5A-BC08-6E33CB9A41F6}"/>
              </a:ext>
            </a:extLst>
          </p:cNvPr>
          <p:cNvPicPr>
            <a:picLocks noChangeAspect="1"/>
          </p:cNvPicPr>
          <p:nvPr/>
        </p:nvPicPr>
        <p:blipFill>
          <a:blip r:embed="rId3"/>
          <a:stretch>
            <a:fillRect/>
          </a:stretch>
        </p:blipFill>
        <p:spPr>
          <a:xfrm>
            <a:off x="453682" y="990000"/>
            <a:ext cx="7020000" cy="7020000"/>
          </a:xfrm>
          <a:prstGeom prst="rect">
            <a:avLst/>
          </a:prstGeom>
        </p:spPr>
      </p:pic>
      <p:sp>
        <p:nvSpPr>
          <p:cNvPr id="4" name="TextBox 3">
            <a:extLst>
              <a:ext uri="{FF2B5EF4-FFF2-40B4-BE49-F238E27FC236}">
                <a16:creationId xmlns:a16="http://schemas.microsoft.com/office/drawing/2014/main" id="{E1ED6CB9-85C9-5936-1360-4D6ED5F5CE7C}"/>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14</a:t>
            </a:fld>
            <a:endParaRPr lang="en-US" dirty="0"/>
          </a:p>
        </p:txBody>
      </p:sp>
    </p:spTree>
    <p:extLst>
      <p:ext uri="{BB962C8B-B14F-4D97-AF65-F5344CB8AC3E}">
        <p14:creationId xmlns:p14="http://schemas.microsoft.com/office/powerpoint/2010/main" val="35989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551617" y="219551"/>
            <a:ext cx="4383167" cy="7790498"/>
          </a:xfrm>
          <a:prstGeom prst="rect">
            <a:avLst/>
          </a:prstGeom>
        </p:spPr>
      </p:pic>
      <p:sp>
        <p:nvSpPr>
          <p:cNvPr id="4" name="Text 0"/>
          <p:cNvSpPr/>
          <p:nvPr/>
        </p:nvSpPr>
        <p:spPr>
          <a:xfrm>
            <a:off x="6101358" y="961667"/>
            <a:ext cx="7830383" cy="516850"/>
          </a:xfrm>
          <a:prstGeom prst="rect">
            <a:avLst/>
          </a:prstGeom>
          <a:noFill/>
          <a:ln/>
        </p:spPr>
        <p:txBody>
          <a:bodyPr wrap="none" lIns="0" tIns="0" rIns="0" bIns="0" rtlCol="0" anchor="t"/>
          <a:lstStyle/>
          <a:p>
            <a:pPr marL="0" indent="0" algn="l">
              <a:lnSpc>
                <a:spcPts val="4050"/>
              </a:lnSpc>
              <a:buNone/>
            </a:pPr>
            <a:r>
              <a:rPr lang="en-US" sz="3200" b="1" dirty="0">
                <a:solidFill>
                  <a:srgbClr val="1F1E1E"/>
                </a:solidFill>
                <a:latin typeface="Red Hat Text" pitchFamily="34" charset="0"/>
                <a:ea typeface="Red Hat Text" pitchFamily="34" charset="-122"/>
                <a:cs typeface="Red Hat Text" pitchFamily="34" charset="-120"/>
              </a:rPr>
              <a:t>Our Data Pipeline:</a:t>
            </a:r>
            <a:endParaRPr lang="en-US" sz="3200" b="1" dirty="0"/>
          </a:p>
        </p:txBody>
      </p:sp>
      <p:sp>
        <p:nvSpPr>
          <p:cNvPr id="5" name="Text 1"/>
          <p:cNvSpPr/>
          <p:nvPr/>
        </p:nvSpPr>
        <p:spPr>
          <a:xfrm>
            <a:off x="6101358" y="1654135"/>
            <a:ext cx="7914084" cy="281107"/>
          </a:xfrm>
          <a:prstGeom prst="rect">
            <a:avLst/>
          </a:prstGeom>
          <a:noFill/>
          <a:ln/>
        </p:spPr>
        <p:txBody>
          <a:bodyPr wrap="none" lIns="0" tIns="0" rIns="0" bIns="0" rtlCol="0" anchor="t"/>
          <a:lstStyle/>
          <a:p>
            <a:pPr marL="0" indent="0" algn="l">
              <a:lnSpc>
                <a:spcPts val="2200"/>
              </a:lnSpc>
              <a:buNone/>
            </a:pPr>
            <a:endParaRPr lang="en-US" sz="1350" dirty="0"/>
          </a:p>
        </p:txBody>
      </p:sp>
      <p:sp>
        <p:nvSpPr>
          <p:cNvPr id="6" name="Shape 2"/>
          <p:cNvSpPr/>
          <p:nvPr/>
        </p:nvSpPr>
        <p:spPr>
          <a:xfrm>
            <a:off x="6101358" y="1654135"/>
            <a:ext cx="7914084" cy="1008340"/>
          </a:xfrm>
          <a:prstGeom prst="roundRect">
            <a:avLst>
              <a:gd name="adj" fmla="val 2614"/>
            </a:avLst>
          </a:prstGeom>
          <a:solidFill>
            <a:srgbClr val="FFFAFA"/>
          </a:solidFill>
          <a:ln w="22860">
            <a:solidFill>
              <a:srgbClr val="D9CECE"/>
            </a:solidFill>
            <a:prstDash val="solid"/>
          </a:ln>
        </p:spPr>
        <p:txBody>
          <a:bodyPr/>
          <a:lstStyle/>
          <a:p>
            <a:endParaRPr lang="en-PK"/>
          </a:p>
        </p:txBody>
      </p:sp>
      <p:sp>
        <p:nvSpPr>
          <p:cNvPr id="7" name="Text 3"/>
          <p:cNvSpPr/>
          <p:nvPr/>
        </p:nvSpPr>
        <p:spPr>
          <a:xfrm>
            <a:off x="6299835" y="1852612"/>
            <a:ext cx="7517130" cy="281107"/>
          </a:xfrm>
          <a:prstGeom prst="rect">
            <a:avLst/>
          </a:prstGeom>
          <a:noFill/>
          <a:ln/>
        </p:spPr>
        <p:txBody>
          <a:bodyPr wrap="none" lIns="0" tIns="0" rIns="0" bIns="0" rtlCol="0" anchor="t"/>
          <a:lstStyle/>
          <a:p>
            <a:pPr marL="0" indent="0" algn="l">
              <a:lnSpc>
                <a:spcPts val="2200"/>
              </a:lnSpc>
              <a:buNone/>
            </a:pPr>
            <a:r>
              <a:rPr lang="en-US" sz="1600" b="1" dirty="0">
                <a:solidFill>
                  <a:srgbClr val="3B3535"/>
                </a:solidFill>
                <a:latin typeface="Roboto Light" pitchFamily="34" charset="0"/>
                <a:ea typeface="Roboto Light" pitchFamily="34" charset="-122"/>
                <a:cs typeface="Roboto Light" pitchFamily="34" charset="-120"/>
              </a:rPr>
              <a:t>NHTSA FARS</a:t>
            </a:r>
            <a:endParaRPr lang="en-US" sz="1600" b="1" dirty="0"/>
          </a:p>
        </p:txBody>
      </p:sp>
      <p:sp>
        <p:nvSpPr>
          <p:cNvPr id="8" name="Text 4"/>
          <p:cNvSpPr/>
          <p:nvPr/>
        </p:nvSpPr>
        <p:spPr>
          <a:xfrm>
            <a:off x="6299835" y="2239089"/>
            <a:ext cx="7517130" cy="224909"/>
          </a:xfrm>
          <a:prstGeom prst="rect">
            <a:avLst/>
          </a:prstGeom>
          <a:noFill/>
          <a:ln/>
        </p:spPr>
        <p:txBody>
          <a:bodyPr wrap="none" lIns="0" tIns="0" rIns="0" bIns="0" rtlCol="0" anchor="t"/>
          <a:lstStyle/>
          <a:p>
            <a:pPr marL="0" indent="0" algn="l">
              <a:lnSpc>
                <a:spcPts val="1750"/>
              </a:lnSpc>
              <a:buNone/>
            </a:pPr>
            <a:r>
              <a:rPr lang="en-US" sz="1200" dirty="0">
                <a:solidFill>
                  <a:srgbClr val="3B3535"/>
                </a:solidFill>
                <a:latin typeface="Roboto Light" pitchFamily="34" charset="0"/>
                <a:ea typeface="Roboto Light" pitchFamily="34" charset="-122"/>
                <a:cs typeface="Roboto Light" pitchFamily="34" charset="-120"/>
              </a:rPr>
              <a:t>Over 14 years of detailed crash data, providing a deep historical perspective on incidents and fatalities.</a:t>
            </a:r>
          </a:p>
          <a:p>
            <a:pPr marL="0" indent="0" algn="l">
              <a:lnSpc>
                <a:spcPts val="1750"/>
              </a:lnSpc>
              <a:buNone/>
            </a:pPr>
            <a:endParaRPr lang="en-US" sz="1200" dirty="0"/>
          </a:p>
        </p:txBody>
      </p:sp>
      <p:sp>
        <p:nvSpPr>
          <p:cNvPr id="9" name="Shape 5"/>
          <p:cNvSpPr/>
          <p:nvPr/>
        </p:nvSpPr>
        <p:spPr>
          <a:xfrm>
            <a:off x="6101358" y="2838092"/>
            <a:ext cx="7914084" cy="1322903"/>
          </a:xfrm>
          <a:prstGeom prst="roundRect">
            <a:avLst>
              <a:gd name="adj" fmla="val 1993"/>
            </a:avLst>
          </a:prstGeom>
          <a:solidFill>
            <a:srgbClr val="FFFAFA"/>
          </a:solidFill>
          <a:ln w="22860">
            <a:solidFill>
              <a:srgbClr val="D9CECE"/>
            </a:solidFill>
            <a:prstDash val="solid"/>
          </a:ln>
        </p:spPr>
        <p:txBody>
          <a:bodyPr/>
          <a:lstStyle/>
          <a:p>
            <a:endParaRPr lang="en-PK"/>
          </a:p>
        </p:txBody>
      </p:sp>
      <p:sp>
        <p:nvSpPr>
          <p:cNvPr id="10" name="Text 6"/>
          <p:cNvSpPr/>
          <p:nvPr/>
        </p:nvSpPr>
        <p:spPr>
          <a:xfrm>
            <a:off x="6299835" y="3036569"/>
            <a:ext cx="2067401" cy="258366"/>
          </a:xfrm>
          <a:prstGeom prst="rect">
            <a:avLst/>
          </a:prstGeom>
          <a:noFill/>
          <a:ln/>
        </p:spPr>
        <p:txBody>
          <a:bodyPr wrap="none" lIns="0" tIns="0" rIns="0" bIns="0" rtlCol="0" anchor="t"/>
          <a:lstStyle/>
          <a:p>
            <a:pPr marL="0" indent="0" algn="l">
              <a:lnSpc>
                <a:spcPts val="2000"/>
              </a:lnSpc>
              <a:buNone/>
            </a:pPr>
            <a:r>
              <a:rPr lang="en-US" sz="1600" b="1" dirty="0">
                <a:solidFill>
                  <a:srgbClr val="3B3535"/>
                </a:solidFill>
                <a:latin typeface="Red Hat Text" pitchFamily="34" charset="0"/>
                <a:ea typeface="Red Hat Text" pitchFamily="34" charset="-122"/>
                <a:cs typeface="Red Hat Text" pitchFamily="34" charset="-120"/>
              </a:rPr>
              <a:t>US Census Bureau</a:t>
            </a:r>
            <a:endParaRPr lang="en-US" sz="1600" b="1" dirty="0"/>
          </a:p>
        </p:txBody>
      </p:sp>
      <p:sp>
        <p:nvSpPr>
          <p:cNvPr id="11" name="Text 7"/>
          <p:cNvSpPr/>
          <p:nvPr/>
        </p:nvSpPr>
        <p:spPr>
          <a:xfrm>
            <a:off x="6299835" y="3400305"/>
            <a:ext cx="7517130" cy="562213"/>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Roboto Light" pitchFamily="34" charset="0"/>
                <a:ea typeface="Roboto Light" pitchFamily="34" charset="-122"/>
                <a:cs typeface="Roboto Light" pitchFamily="34" charset="-120"/>
              </a:rPr>
              <a:t>Comprehensive education data, including high school graduation rates across various communities.</a:t>
            </a:r>
            <a:endParaRPr lang="en-US" sz="1400" dirty="0"/>
          </a:p>
        </p:txBody>
      </p:sp>
      <p:sp>
        <p:nvSpPr>
          <p:cNvPr id="12" name="Shape 8"/>
          <p:cNvSpPr/>
          <p:nvPr/>
        </p:nvSpPr>
        <p:spPr>
          <a:xfrm>
            <a:off x="6101358" y="4336613"/>
            <a:ext cx="7914084" cy="1322903"/>
          </a:xfrm>
          <a:prstGeom prst="roundRect">
            <a:avLst>
              <a:gd name="adj" fmla="val 1993"/>
            </a:avLst>
          </a:prstGeom>
          <a:solidFill>
            <a:srgbClr val="FFFAFA"/>
          </a:solidFill>
          <a:ln w="22860">
            <a:solidFill>
              <a:srgbClr val="D9CECE"/>
            </a:solidFill>
            <a:prstDash val="solid"/>
          </a:ln>
        </p:spPr>
        <p:txBody>
          <a:bodyPr/>
          <a:lstStyle/>
          <a:p>
            <a:endParaRPr lang="en-PK"/>
          </a:p>
        </p:txBody>
      </p:sp>
      <p:sp>
        <p:nvSpPr>
          <p:cNvPr id="13" name="Text 9"/>
          <p:cNvSpPr/>
          <p:nvPr/>
        </p:nvSpPr>
        <p:spPr>
          <a:xfrm>
            <a:off x="6299835" y="4535090"/>
            <a:ext cx="2930485" cy="258366"/>
          </a:xfrm>
          <a:prstGeom prst="rect">
            <a:avLst/>
          </a:prstGeom>
          <a:noFill/>
          <a:ln/>
        </p:spPr>
        <p:txBody>
          <a:bodyPr wrap="none" lIns="0" tIns="0" rIns="0" bIns="0" rtlCol="0" anchor="t"/>
          <a:lstStyle/>
          <a:p>
            <a:pPr marL="0" indent="0" algn="l">
              <a:lnSpc>
                <a:spcPts val="2000"/>
              </a:lnSpc>
              <a:buNone/>
            </a:pPr>
            <a:r>
              <a:rPr lang="en-US" sz="1600" b="1" dirty="0">
                <a:solidFill>
                  <a:srgbClr val="3B3535"/>
                </a:solidFill>
                <a:latin typeface="Red Hat Text" pitchFamily="34" charset="0"/>
                <a:ea typeface="Red Hat Text" pitchFamily="34" charset="-122"/>
                <a:cs typeface="Red Hat Text" pitchFamily="34" charset="-120"/>
              </a:rPr>
              <a:t>Data Merging &amp; Standardization</a:t>
            </a:r>
            <a:endParaRPr lang="en-US" sz="1600" b="1" dirty="0"/>
          </a:p>
        </p:txBody>
      </p:sp>
      <p:sp>
        <p:nvSpPr>
          <p:cNvPr id="14" name="Text 10"/>
          <p:cNvSpPr/>
          <p:nvPr/>
        </p:nvSpPr>
        <p:spPr>
          <a:xfrm>
            <a:off x="6299835" y="4898826"/>
            <a:ext cx="7517130" cy="562213"/>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Roboto Light" pitchFamily="34" charset="0"/>
                <a:ea typeface="Roboto Light" pitchFamily="34" charset="-122"/>
                <a:cs typeface="Roboto Light" pitchFamily="34" charset="-120"/>
              </a:rPr>
              <a:t>Standardizing over 40,000 records to accurately link specific crash events to community-level educational attainment.</a:t>
            </a:r>
            <a:endParaRPr lang="en-US" sz="1400" dirty="0"/>
          </a:p>
        </p:txBody>
      </p:sp>
      <p:sp>
        <p:nvSpPr>
          <p:cNvPr id="15" name="Shape 11"/>
          <p:cNvSpPr/>
          <p:nvPr/>
        </p:nvSpPr>
        <p:spPr>
          <a:xfrm>
            <a:off x="6101358" y="5835133"/>
            <a:ext cx="7914084" cy="1041797"/>
          </a:xfrm>
          <a:prstGeom prst="roundRect">
            <a:avLst>
              <a:gd name="adj" fmla="val 2530"/>
            </a:avLst>
          </a:prstGeom>
          <a:solidFill>
            <a:srgbClr val="FFFAFA"/>
          </a:solidFill>
          <a:ln w="22860">
            <a:solidFill>
              <a:srgbClr val="D9CECE"/>
            </a:solidFill>
            <a:prstDash val="solid"/>
          </a:ln>
        </p:spPr>
        <p:txBody>
          <a:bodyPr/>
          <a:lstStyle/>
          <a:p>
            <a:endParaRPr lang="en-PK"/>
          </a:p>
        </p:txBody>
      </p:sp>
      <p:sp>
        <p:nvSpPr>
          <p:cNvPr id="16" name="Text 12"/>
          <p:cNvSpPr/>
          <p:nvPr/>
        </p:nvSpPr>
        <p:spPr>
          <a:xfrm>
            <a:off x="6299835" y="6033611"/>
            <a:ext cx="3020616" cy="258366"/>
          </a:xfrm>
          <a:prstGeom prst="rect">
            <a:avLst/>
          </a:prstGeom>
          <a:noFill/>
          <a:ln/>
        </p:spPr>
        <p:txBody>
          <a:bodyPr wrap="none" lIns="0" tIns="0" rIns="0" bIns="0" rtlCol="0" anchor="t"/>
          <a:lstStyle/>
          <a:p>
            <a:pPr marL="0" indent="0" algn="l">
              <a:lnSpc>
                <a:spcPts val="2000"/>
              </a:lnSpc>
              <a:buNone/>
            </a:pPr>
            <a:r>
              <a:rPr lang="en-US" sz="1600" b="1" dirty="0">
                <a:solidFill>
                  <a:srgbClr val="3B3535"/>
                </a:solidFill>
                <a:latin typeface="Red Hat Text" pitchFamily="34" charset="0"/>
                <a:ea typeface="Red Hat Text" pitchFamily="34" charset="-122"/>
                <a:cs typeface="Red Hat Text" pitchFamily="34" charset="-120"/>
              </a:rPr>
              <a:t>Integrated Geographical Dataset</a:t>
            </a:r>
            <a:endParaRPr lang="en-US" sz="1600" b="1" dirty="0"/>
          </a:p>
        </p:txBody>
      </p:sp>
      <p:sp>
        <p:nvSpPr>
          <p:cNvPr id="17" name="Text 13"/>
          <p:cNvSpPr/>
          <p:nvPr/>
        </p:nvSpPr>
        <p:spPr>
          <a:xfrm>
            <a:off x="6299835" y="6397347"/>
            <a:ext cx="7517130" cy="281107"/>
          </a:xfrm>
          <a:prstGeom prst="rect">
            <a:avLst/>
          </a:prstGeom>
          <a:noFill/>
          <a:ln/>
        </p:spPr>
        <p:txBody>
          <a:bodyPr wrap="none" lIns="0" tIns="0" rIns="0" bIns="0" rtlCol="0" anchor="t"/>
          <a:lstStyle/>
          <a:p>
            <a:pPr marL="0" indent="0" algn="l">
              <a:lnSpc>
                <a:spcPts val="2200"/>
              </a:lnSpc>
              <a:buNone/>
            </a:pPr>
            <a:r>
              <a:rPr lang="en-US" sz="1400" dirty="0">
                <a:solidFill>
                  <a:srgbClr val="3B3535"/>
                </a:solidFill>
                <a:latin typeface="Roboto Light" pitchFamily="34" charset="0"/>
                <a:ea typeface="Roboto Light" pitchFamily="34" charset="-122"/>
                <a:cs typeface="Roboto Light" pitchFamily="34" charset="-120"/>
              </a:rPr>
              <a:t>The result: a robust, geocoded dataset allowing for precise spatial analysis of our variables.</a:t>
            </a:r>
            <a:endParaRPr lang="en-US" sz="1400" dirty="0"/>
          </a:p>
        </p:txBody>
      </p:sp>
      <p:sp>
        <p:nvSpPr>
          <p:cNvPr id="18" name="TextBox 17">
            <a:extLst>
              <a:ext uri="{FF2B5EF4-FFF2-40B4-BE49-F238E27FC236}">
                <a16:creationId xmlns:a16="http://schemas.microsoft.com/office/drawing/2014/main" id="{72D10793-E528-0345-2E11-9EE4F04296A3}"/>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6279" y="502487"/>
            <a:ext cx="6203136" cy="383381"/>
          </a:xfrm>
          <a:prstGeom prst="rect">
            <a:avLst/>
          </a:prstGeom>
          <a:noFill/>
          <a:ln/>
        </p:spPr>
        <p:txBody>
          <a:bodyPr wrap="none" lIns="0" tIns="0" rIns="0" bIns="0" rtlCol="0" anchor="t"/>
          <a:lstStyle/>
          <a:p>
            <a:pPr marL="0" indent="0" algn="l">
              <a:lnSpc>
                <a:spcPts val="3000"/>
              </a:lnSpc>
              <a:buNone/>
            </a:pPr>
            <a:r>
              <a:rPr lang="en-US" sz="3600" b="1" dirty="0">
                <a:solidFill>
                  <a:srgbClr val="1F1E1E"/>
                </a:solidFill>
                <a:latin typeface="Red Hat Text" pitchFamily="34" charset="0"/>
                <a:ea typeface="Red Hat Text" pitchFamily="34" charset="-122"/>
                <a:cs typeface="Red Hat Text" pitchFamily="34" charset="-120"/>
              </a:rPr>
              <a:t>Rising Fatalities</a:t>
            </a:r>
            <a:endParaRPr lang="en-US" sz="3600" b="1" dirty="0"/>
          </a:p>
        </p:txBody>
      </p:sp>
      <p:pic>
        <p:nvPicPr>
          <p:cNvPr id="4" name="Picture 3">
            <a:extLst>
              <a:ext uri="{FF2B5EF4-FFF2-40B4-BE49-F238E27FC236}">
                <a16:creationId xmlns:a16="http://schemas.microsoft.com/office/drawing/2014/main" id="{F71F7DF9-AAB3-0D93-65F0-1ED3546EA52D}"/>
              </a:ext>
            </a:extLst>
          </p:cNvPr>
          <p:cNvPicPr>
            <a:picLocks noChangeAspect="1"/>
          </p:cNvPicPr>
          <p:nvPr/>
        </p:nvPicPr>
        <p:blipFill>
          <a:blip r:embed="rId3"/>
          <a:stretch>
            <a:fillRect/>
          </a:stretch>
        </p:blipFill>
        <p:spPr>
          <a:xfrm>
            <a:off x="1135774" y="1063826"/>
            <a:ext cx="12106957" cy="7020000"/>
          </a:xfrm>
          <a:prstGeom prst="rect">
            <a:avLst/>
          </a:prstGeom>
          <a:effectLst>
            <a:outerShdw blurRad="50800" dist="50800" dir="5400000" algn="ctr" rotWithShape="0">
              <a:srgbClr val="000000">
                <a:alpha val="45000"/>
              </a:srgbClr>
            </a:outerShdw>
          </a:effectLst>
        </p:spPr>
      </p:pic>
      <p:sp>
        <p:nvSpPr>
          <p:cNvPr id="5" name="TextBox 4">
            <a:extLst>
              <a:ext uri="{FF2B5EF4-FFF2-40B4-BE49-F238E27FC236}">
                <a16:creationId xmlns:a16="http://schemas.microsoft.com/office/drawing/2014/main" id="{5BD6E098-608F-D6B1-844A-E2CE6DB3906F}"/>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BAEE-317C-FAD3-AECF-84E98F8F4AD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64AB1E8-A5DC-E73D-5D90-7344CC42976E}"/>
              </a:ext>
            </a:extLst>
          </p:cNvPr>
          <p:cNvSpPr/>
          <p:nvPr/>
        </p:nvSpPr>
        <p:spPr>
          <a:xfrm>
            <a:off x="546279" y="502487"/>
            <a:ext cx="6203136"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Where Fatalities Concentrate</a:t>
            </a:r>
            <a:endParaRPr lang="en-US" sz="3600" b="1" dirty="0"/>
          </a:p>
        </p:txBody>
      </p:sp>
      <p:pic>
        <p:nvPicPr>
          <p:cNvPr id="6" name="Picture 5">
            <a:extLst>
              <a:ext uri="{FF2B5EF4-FFF2-40B4-BE49-F238E27FC236}">
                <a16:creationId xmlns:a16="http://schemas.microsoft.com/office/drawing/2014/main" id="{241AFE1B-8742-F3D7-4115-F08C222395FC}"/>
              </a:ext>
            </a:extLst>
          </p:cNvPr>
          <p:cNvPicPr>
            <a:picLocks noChangeAspect="1"/>
          </p:cNvPicPr>
          <p:nvPr/>
        </p:nvPicPr>
        <p:blipFill>
          <a:blip r:embed="rId3"/>
          <a:stretch>
            <a:fillRect/>
          </a:stretch>
        </p:blipFill>
        <p:spPr>
          <a:xfrm>
            <a:off x="1915200" y="990799"/>
            <a:ext cx="10800000" cy="6902466"/>
          </a:xfrm>
          <a:prstGeom prst="rect">
            <a:avLst/>
          </a:prstGeom>
          <a:effectLst>
            <a:outerShdw blurRad="50800" dist="50800" dir="5400000" algn="ctr" rotWithShape="0">
              <a:srgbClr val="000000">
                <a:alpha val="45000"/>
              </a:srgbClr>
            </a:outerShdw>
          </a:effectLst>
        </p:spPr>
      </p:pic>
      <p:sp>
        <p:nvSpPr>
          <p:cNvPr id="3" name="TextBox 2">
            <a:extLst>
              <a:ext uri="{FF2B5EF4-FFF2-40B4-BE49-F238E27FC236}">
                <a16:creationId xmlns:a16="http://schemas.microsoft.com/office/drawing/2014/main" id="{A6AA5915-BFC6-6162-4184-CE9A8B738D81}"/>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4</a:t>
            </a:fld>
            <a:endParaRPr lang="en-US" dirty="0"/>
          </a:p>
        </p:txBody>
      </p:sp>
    </p:spTree>
    <p:extLst>
      <p:ext uri="{BB962C8B-B14F-4D97-AF65-F5344CB8AC3E}">
        <p14:creationId xmlns:p14="http://schemas.microsoft.com/office/powerpoint/2010/main" val="54747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85133-3AF4-DBFE-1A32-456F1450B71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E863D35-F337-B19C-B6D2-CD4176DDAF37}"/>
              </a:ext>
            </a:extLst>
          </p:cNvPr>
          <p:cNvSpPr/>
          <p:nvPr/>
        </p:nvSpPr>
        <p:spPr>
          <a:xfrm>
            <a:off x="546279" y="502487"/>
            <a:ext cx="7166966"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Education Levels Across the Nation</a:t>
            </a:r>
            <a:endParaRPr lang="en-US" sz="3600" b="1" dirty="0"/>
          </a:p>
        </p:txBody>
      </p:sp>
      <p:pic>
        <p:nvPicPr>
          <p:cNvPr id="3" name="Picture 2">
            <a:extLst>
              <a:ext uri="{FF2B5EF4-FFF2-40B4-BE49-F238E27FC236}">
                <a16:creationId xmlns:a16="http://schemas.microsoft.com/office/drawing/2014/main" id="{0C880655-38DB-0150-027F-00600C5C1511}"/>
              </a:ext>
            </a:extLst>
          </p:cNvPr>
          <p:cNvPicPr>
            <a:picLocks noChangeAspect="1"/>
          </p:cNvPicPr>
          <p:nvPr/>
        </p:nvPicPr>
        <p:blipFill>
          <a:blip r:embed="rId3"/>
          <a:stretch>
            <a:fillRect/>
          </a:stretch>
        </p:blipFill>
        <p:spPr>
          <a:xfrm>
            <a:off x="1915200" y="990799"/>
            <a:ext cx="10800000" cy="6902466"/>
          </a:xfrm>
          <a:prstGeom prst="rect">
            <a:avLst/>
          </a:prstGeom>
          <a:effectLst>
            <a:outerShdw blurRad="50800" dist="50800" dir="5400000" algn="ctr" rotWithShape="0">
              <a:srgbClr val="000000">
                <a:alpha val="45000"/>
              </a:srgbClr>
            </a:outerShdw>
          </a:effectLst>
        </p:spPr>
      </p:pic>
      <p:sp>
        <p:nvSpPr>
          <p:cNvPr id="4" name="TextBox 3">
            <a:extLst>
              <a:ext uri="{FF2B5EF4-FFF2-40B4-BE49-F238E27FC236}">
                <a16:creationId xmlns:a16="http://schemas.microsoft.com/office/drawing/2014/main" id="{8EA8758C-F305-1AF2-D0CE-7B22FCC044C2}"/>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5</a:t>
            </a:fld>
            <a:endParaRPr lang="en-US" dirty="0"/>
          </a:p>
        </p:txBody>
      </p:sp>
    </p:spTree>
    <p:extLst>
      <p:ext uri="{BB962C8B-B14F-4D97-AF65-F5344CB8AC3E}">
        <p14:creationId xmlns:p14="http://schemas.microsoft.com/office/powerpoint/2010/main" val="2978622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DCD18-549E-8AE0-9106-8A290AD476E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461A77A-CF9F-EA5E-118E-97A1DD020F79}"/>
              </a:ext>
            </a:extLst>
          </p:cNvPr>
          <p:cNvSpPr/>
          <p:nvPr/>
        </p:nvSpPr>
        <p:spPr>
          <a:xfrm>
            <a:off x="546279" y="502487"/>
            <a:ext cx="6203136"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Population Map</a:t>
            </a:r>
            <a:endParaRPr lang="en-US" sz="3600" b="1" dirty="0"/>
          </a:p>
        </p:txBody>
      </p:sp>
      <p:sp>
        <p:nvSpPr>
          <p:cNvPr id="9" name="Text 2">
            <a:extLst>
              <a:ext uri="{FF2B5EF4-FFF2-40B4-BE49-F238E27FC236}">
                <a16:creationId xmlns:a16="http://schemas.microsoft.com/office/drawing/2014/main" id="{5BEBE292-F57F-628E-4B7E-0CE56A90B8C4}"/>
              </a:ext>
            </a:extLst>
          </p:cNvPr>
          <p:cNvSpPr/>
          <p:nvPr/>
        </p:nvSpPr>
        <p:spPr>
          <a:xfrm>
            <a:off x="456128" y="2792530"/>
            <a:ext cx="6293287" cy="4934583"/>
          </a:xfrm>
          <a:prstGeom prst="rect">
            <a:avLst/>
          </a:prstGeom>
          <a:noFill/>
          <a:ln/>
        </p:spPr>
        <p:txBody>
          <a:bodyPr wrap="square" lIns="0" tIns="0" rIns="0" bIns="0" rtlCol="0" anchor="t"/>
          <a:lstStyle/>
          <a:p>
            <a:pPr>
              <a:lnSpc>
                <a:spcPts val="3000"/>
              </a:lnSpc>
            </a:pPr>
            <a:endParaRPr lang="en-US" sz="1850" dirty="0"/>
          </a:p>
        </p:txBody>
      </p:sp>
      <p:pic>
        <p:nvPicPr>
          <p:cNvPr id="5" name="Picture 4">
            <a:extLst>
              <a:ext uri="{FF2B5EF4-FFF2-40B4-BE49-F238E27FC236}">
                <a16:creationId xmlns:a16="http://schemas.microsoft.com/office/drawing/2014/main" id="{A33130B0-D9E1-63BA-E1AC-351D673CC820}"/>
              </a:ext>
            </a:extLst>
          </p:cNvPr>
          <p:cNvPicPr>
            <a:picLocks noChangeAspect="1"/>
          </p:cNvPicPr>
          <p:nvPr/>
        </p:nvPicPr>
        <p:blipFill>
          <a:blip r:embed="rId3"/>
          <a:stretch>
            <a:fillRect/>
          </a:stretch>
        </p:blipFill>
        <p:spPr>
          <a:xfrm>
            <a:off x="1915200" y="990799"/>
            <a:ext cx="10800000" cy="6902466"/>
          </a:xfrm>
          <a:prstGeom prst="rect">
            <a:avLst/>
          </a:prstGeom>
          <a:effectLst>
            <a:outerShdw blurRad="50800" dist="50800" dir="5400000" algn="ctr" rotWithShape="0">
              <a:srgbClr val="000000">
                <a:alpha val="45000"/>
              </a:srgbClr>
            </a:outerShdw>
          </a:effectLst>
        </p:spPr>
      </p:pic>
      <p:sp>
        <p:nvSpPr>
          <p:cNvPr id="3" name="TextBox 2">
            <a:extLst>
              <a:ext uri="{FF2B5EF4-FFF2-40B4-BE49-F238E27FC236}">
                <a16:creationId xmlns:a16="http://schemas.microsoft.com/office/drawing/2014/main" id="{37370335-0324-0FC9-06AC-432B63134C53}"/>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6</a:t>
            </a:fld>
            <a:endParaRPr lang="en-US" dirty="0"/>
          </a:p>
        </p:txBody>
      </p:sp>
    </p:spTree>
    <p:extLst>
      <p:ext uri="{BB962C8B-B14F-4D97-AF65-F5344CB8AC3E}">
        <p14:creationId xmlns:p14="http://schemas.microsoft.com/office/powerpoint/2010/main" val="1675322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72BA6-3689-2580-BD28-DE767A38C5A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1080068-C9BD-4BB6-2984-0B1F9A199001}"/>
              </a:ext>
            </a:extLst>
          </p:cNvPr>
          <p:cNvSpPr/>
          <p:nvPr/>
        </p:nvSpPr>
        <p:spPr>
          <a:xfrm>
            <a:off x="546279" y="502487"/>
            <a:ext cx="6768921"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Statistical Confirmation</a:t>
            </a:r>
            <a:endParaRPr lang="en-US" sz="3600" b="1" dirty="0"/>
          </a:p>
        </p:txBody>
      </p:sp>
      <p:pic>
        <p:nvPicPr>
          <p:cNvPr id="3" name="Picture 2">
            <a:extLst>
              <a:ext uri="{FF2B5EF4-FFF2-40B4-BE49-F238E27FC236}">
                <a16:creationId xmlns:a16="http://schemas.microsoft.com/office/drawing/2014/main" id="{EDF7895A-3FE7-77B7-4D09-347CF04C1C67}"/>
              </a:ext>
            </a:extLst>
          </p:cNvPr>
          <p:cNvPicPr>
            <a:picLocks noChangeAspect="1"/>
          </p:cNvPicPr>
          <p:nvPr/>
        </p:nvPicPr>
        <p:blipFill>
          <a:blip r:embed="rId3"/>
          <a:stretch>
            <a:fillRect/>
          </a:stretch>
        </p:blipFill>
        <p:spPr>
          <a:xfrm>
            <a:off x="2613600" y="990000"/>
            <a:ext cx="9399831" cy="7020000"/>
          </a:xfrm>
          <a:prstGeom prst="rect">
            <a:avLst/>
          </a:prstGeom>
          <a:effectLst>
            <a:outerShdw blurRad="50800" dist="50800" dir="5400000" algn="ctr" rotWithShape="0">
              <a:srgbClr val="000000">
                <a:alpha val="45000"/>
              </a:srgbClr>
            </a:outerShdw>
          </a:effectLst>
        </p:spPr>
      </p:pic>
      <p:sp>
        <p:nvSpPr>
          <p:cNvPr id="4" name="TextBox 3">
            <a:extLst>
              <a:ext uri="{FF2B5EF4-FFF2-40B4-BE49-F238E27FC236}">
                <a16:creationId xmlns:a16="http://schemas.microsoft.com/office/drawing/2014/main" id="{4A6FC688-F8FD-E692-36CC-7ED6AE906CD5}"/>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7</a:t>
            </a:fld>
            <a:endParaRPr lang="en-US" dirty="0"/>
          </a:p>
        </p:txBody>
      </p:sp>
    </p:spTree>
    <p:extLst>
      <p:ext uri="{BB962C8B-B14F-4D97-AF65-F5344CB8AC3E}">
        <p14:creationId xmlns:p14="http://schemas.microsoft.com/office/powerpoint/2010/main" val="44420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3BA0-794D-7F91-0987-32C8E3E89B1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AD52765-452B-BC59-69A5-DE0EE7A52205}"/>
              </a:ext>
            </a:extLst>
          </p:cNvPr>
          <p:cNvSpPr/>
          <p:nvPr/>
        </p:nvSpPr>
        <p:spPr>
          <a:xfrm>
            <a:off x="546279" y="502487"/>
            <a:ext cx="6768921"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A 1.5x Greater Risk</a:t>
            </a:r>
            <a:endParaRPr lang="en-US" sz="3600" b="1" dirty="0"/>
          </a:p>
        </p:txBody>
      </p:sp>
      <p:sp>
        <p:nvSpPr>
          <p:cNvPr id="10" name="Text 2">
            <a:extLst>
              <a:ext uri="{FF2B5EF4-FFF2-40B4-BE49-F238E27FC236}">
                <a16:creationId xmlns:a16="http://schemas.microsoft.com/office/drawing/2014/main" id="{BD2529E2-0598-88B6-820E-3121E2E31EA8}"/>
              </a:ext>
            </a:extLst>
          </p:cNvPr>
          <p:cNvSpPr/>
          <p:nvPr/>
        </p:nvSpPr>
        <p:spPr>
          <a:xfrm>
            <a:off x="546279" y="1046870"/>
            <a:ext cx="13627992" cy="729632"/>
          </a:xfrm>
          <a:prstGeom prst="rect">
            <a:avLst/>
          </a:prstGeom>
          <a:noFill/>
          <a:ln/>
        </p:spPr>
        <p:txBody>
          <a:bodyPr wrap="square" lIns="0" tIns="0" rIns="0" bIns="0" rtlCol="0" anchor="t"/>
          <a:lstStyle/>
          <a:p>
            <a:pPr>
              <a:lnSpc>
                <a:spcPts val="3000"/>
              </a:lnSpc>
            </a:pPr>
            <a:r>
              <a:rPr lang="en-US" sz="1850" dirty="0">
                <a:solidFill>
                  <a:srgbClr val="3B3535"/>
                </a:solidFill>
                <a:latin typeface="Roboto Light" pitchFamily="34" charset="0"/>
                <a:ea typeface="Roboto Light" pitchFamily="34" charset="-122"/>
                <a:cs typeface="Roboto Light" pitchFamily="34" charset="-120"/>
              </a:rPr>
              <a:t>To confirm the 'Rural Gap' theory, we conducted a quantitative analysis comparing fatality rates between rural and urban counties. The results were stark and undeniable.</a:t>
            </a:r>
            <a:endParaRPr lang="en-US" sz="1850" dirty="0"/>
          </a:p>
        </p:txBody>
      </p:sp>
      <p:pic>
        <p:nvPicPr>
          <p:cNvPr id="4" name="Image 0" descr="preencoded.png">
            <a:extLst>
              <a:ext uri="{FF2B5EF4-FFF2-40B4-BE49-F238E27FC236}">
                <a16:creationId xmlns:a16="http://schemas.microsoft.com/office/drawing/2014/main" id="{BB3FB24E-4EC6-16E5-A309-FF1F983675E5}"/>
              </a:ext>
            </a:extLst>
          </p:cNvPr>
          <p:cNvPicPr>
            <a:picLocks noChangeAspect="1"/>
          </p:cNvPicPr>
          <p:nvPr/>
        </p:nvPicPr>
        <p:blipFill>
          <a:blip r:embed="rId3"/>
          <a:stretch>
            <a:fillRect/>
          </a:stretch>
        </p:blipFill>
        <p:spPr>
          <a:xfrm>
            <a:off x="447005" y="2212277"/>
            <a:ext cx="6967467" cy="5194221"/>
          </a:xfrm>
          <a:prstGeom prst="rect">
            <a:avLst/>
          </a:prstGeom>
          <a:effectLst>
            <a:outerShdw blurRad="50800" dist="50800" dir="5400000" algn="ctr" rotWithShape="0">
              <a:srgbClr val="000000">
                <a:alpha val="45000"/>
              </a:srgbClr>
            </a:outerShdw>
          </a:effectLst>
        </p:spPr>
      </p:pic>
      <p:grpSp>
        <p:nvGrpSpPr>
          <p:cNvPr id="6" name="Group 5">
            <a:extLst>
              <a:ext uri="{FF2B5EF4-FFF2-40B4-BE49-F238E27FC236}">
                <a16:creationId xmlns:a16="http://schemas.microsoft.com/office/drawing/2014/main" id="{687F2C27-8B37-B799-8C3A-0CAA0AE49B1B}"/>
              </a:ext>
            </a:extLst>
          </p:cNvPr>
          <p:cNvGrpSpPr/>
          <p:nvPr/>
        </p:nvGrpSpPr>
        <p:grpSpPr>
          <a:xfrm>
            <a:off x="7666628" y="2212277"/>
            <a:ext cx="6516767" cy="5111353"/>
            <a:chOff x="7529155" y="2330291"/>
            <a:chExt cx="6516767" cy="5111353"/>
          </a:xfrm>
        </p:grpSpPr>
        <p:sp>
          <p:nvSpPr>
            <p:cNvPr id="8" name="Shape 2">
              <a:extLst>
                <a:ext uri="{FF2B5EF4-FFF2-40B4-BE49-F238E27FC236}">
                  <a16:creationId xmlns:a16="http://schemas.microsoft.com/office/drawing/2014/main" id="{955662A4-92F1-7A90-0E13-926C726DE819}"/>
                </a:ext>
              </a:extLst>
            </p:cNvPr>
            <p:cNvSpPr/>
            <p:nvPr/>
          </p:nvSpPr>
          <p:spPr>
            <a:xfrm>
              <a:off x="7529155" y="2330291"/>
              <a:ext cx="6516767" cy="1703784"/>
            </a:xfrm>
            <a:prstGeom prst="roundRect">
              <a:avLst>
                <a:gd name="adj" fmla="val 1490"/>
              </a:avLst>
            </a:prstGeom>
            <a:solidFill>
              <a:srgbClr val="F3E8E8"/>
            </a:solidFill>
            <a:ln/>
          </p:spPr>
          <p:txBody>
            <a:bodyPr/>
            <a:lstStyle/>
            <a:p>
              <a:endParaRPr lang="en-PK"/>
            </a:p>
          </p:txBody>
        </p:sp>
        <p:sp>
          <p:nvSpPr>
            <p:cNvPr id="9" name="Shape 3">
              <a:extLst>
                <a:ext uri="{FF2B5EF4-FFF2-40B4-BE49-F238E27FC236}">
                  <a16:creationId xmlns:a16="http://schemas.microsoft.com/office/drawing/2014/main" id="{7022FBEF-9B90-527D-9A21-01FD55EFEE4A}"/>
                </a:ext>
              </a:extLst>
            </p:cNvPr>
            <p:cNvSpPr/>
            <p:nvPr/>
          </p:nvSpPr>
          <p:spPr>
            <a:xfrm>
              <a:off x="7698343" y="2499479"/>
              <a:ext cx="507563" cy="507563"/>
            </a:xfrm>
            <a:prstGeom prst="roundRect">
              <a:avLst>
                <a:gd name="adj" fmla="val 18013696"/>
              </a:avLst>
            </a:prstGeom>
            <a:solidFill>
              <a:srgbClr val="F5A3A3"/>
            </a:solidFill>
            <a:ln/>
          </p:spPr>
          <p:txBody>
            <a:bodyPr/>
            <a:lstStyle/>
            <a:p>
              <a:endParaRPr lang="en-PK"/>
            </a:p>
          </p:txBody>
        </p:sp>
        <p:pic>
          <p:nvPicPr>
            <p:cNvPr id="11" name="Image 1" descr="preencoded.png">
              <a:extLst>
                <a:ext uri="{FF2B5EF4-FFF2-40B4-BE49-F238E27FC236}">
                  <a16:creationId xmlns:a16="http://schemas.microsoft.com/office/drawing/2014/main" id="{C4964172-D9B6-0852-F009-9CC45BF746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7884" y="2639020"/>
              <a:ext cx="228362" cy="228362"/>
            </a:xfrm>
            <a:prstGeom prst="rect">
              <a:avLst/>
            </a:prstGeom>
          </p:spPr>
        </p:pic>
        <p:sp>
          <p:nvSpPr>
            <p:cNvPr id="12" name="Text 4">
              <a:extLst>
                <a:ext uri="{FF2B5EF4-FFF2-40B4-BE49-F238E27FC236}">
                  <a16:creationId xmlns:a16="http://schemas.microsoft.com/office/drawing/2014/main" id="{EF3ECF65-3D17-FF65-71E6-1E3B8885E740}"/>
                </a:ext>
              </a:extLst>
            </p:cNvPr>
            <p:cNvSpPr/>
            <p:nvPr/>
          </p:nvSpPr>
          <p:spPr>
            <a:xfrm>
              <a:off x="7698343" y="3176230"/>
              <a:ext cx="1990368" cy="248841"/>
            </a:xfrm>
            <a:prstGeom prst="rect">
              <a:avLst/>
            </a:prstGeom>
            <a:noFill/>
            <a:ln/>
          </p:spPr>
          <p:txBody>
            <a:bodyPr wrap="none" lIns="0" tIns="0" rIns="0" bIns="0" rtlCol="0" anchor="t"/>
            <a:lstStyle/>
            <a:p>
              <a:pPr marL="0" indent="0" algn="l">
                <a:lnSpc>
                  <a:spcPts val="1950"/>
                </a:lnSpc>
                <a:buNone/>
              </a:pPr>
              <a:r>
                <a:rPr lang="en-US" sz="1600" b="1" dirty="0">
                  <a:solidFill>
                    <a:srgbClr val="3B3535"/>
                  </a:solidFill>
                  <a:latin typeface="Red Hat Text" pitchFamily="34" charset="0"/>
                  <a:ea typeface="Red Hat Text" pitchFamily="34" charset="-122"/>
                  <a:cs typeface="Red Hat Text" pitchFamily="34" charset="-120"/>
                </a:rPr>
                <a:t>Rural Counties</a:t>
              </a:r>
              <a:endParaRPr lang="en-US" sz="1600" b="1" dirty="0"/>
            </a:p>
          </p:txBody>
        </p:sp>
        <p:sp>
          <p:nvSpPr>
            <p:cNvPr id="14" name="Shape 6">
              <a:extLst>
                <a:ext uri="{FF2B5EF4-FFF2-40B4-BE49-F238E27FC236}">
                  <a16:creationId xmlns:a16="http://schemas.microsoft.com/office/drawing/2014/main" id="{AB4A6251-2DC5-5EEC-67F7-19B1EE8D8E3B}"/>
                </a:ext>
              </a:extLst>
            </p:cNvPr>
            <p:cNvSpPr/>
            <p:nvPr/>
          </p:nvSpPr>
          <p:spPr>
            <a:xfrm>
              <a:off x="7529155" y="4203263"/>
              <a:ext cx="6516767" cy="1974413"/>
            </a:xfrm>
            <a:prstGeom prst="roundRect">
              <a:avLst>
                <a:gd name="adj" fmla="val 1285"/>
              </a:avLst>
            </a:prstGeom>
            <a:solidFill>
              <a:srgbClr val="F3E8E8"/>
            </a:solidFill>
            <a:ln/>
          </p:spPr>
          <p:txBody>
            <a:bodyPr/>
            <a:lstStyle/>
            <a:p>
              <a:endParaRPr lang="en-PK"/>
            </a:p>
          </p:txBody>
        </p:sp>
        <p:sp>
          <p:nvSpPr>
            <p:cNvPr id="15" name="Shape 7">
              <a:extLst>
                <a:ext uri="{FF2B5EF4-FFF2-40B4-BE49-F238E27FC236}">
                  <a16:creationId xmlns:a16="http://schemas.microsoft.com/office/drawing/2014/main" id="{6A543849-DAE3-C831-4F1F-1FB86881A5A5}"/>
                </a:ext>
              </a:extLst>
            </p:cNvPr>
            <p:cNvSpPr/>
            <p:nvPr/>
          </p:nvSpPr>
          <p:spPr>
            <a:xfrm>
              <a:off x="7698343" y="4372451"/>
              <a:ext cx="507563" cy="507563"/>
            </a:xfrm>
            <a:prstGeom prst="roundRect">
              <a:avLst>
                <a:gd name="adj" fmla="val 18013696"/>
              </a:avLst>
            </a:prstGeom>
            <a:solidFill>
              <a:srgbClr val="F5A3A3"/>
            </a:solidFill>
            <a:ln/>
          </p:spPr>
          <p:txBody>
            <a:bodyPr/>
            <a:lstStyle/>
            <a:p>
              <a:endParaRPr lang="en-PK"/>
            </a:p>
          </p:txBody>
        </p:sp>
        <p:pic>
          <p:nvPicPr>
            <p:cNvPr id="16" name="Image 2" descr="preencoded.png">
              <a:extLst>
                <a:ext uri="{FF2B5EF4-FFF2-40B4-BE49-F238E27FC236}">
                  <a16:creationId xmlns:a16="http://schemas.microsoft.com/office/drawing/2014/main" id="{D662835E-ED79-A6DA-8F0C-B066B87FF5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7884" y="4511993"/>
              <a:ext cx="228362" cy="228362"/>
            </a:xfrm>
            <a:prstGeom prst="rect">
              <a:avLst/>
            </a:prstGeom>
          </p:spPr>
        </p:pic>
        <p:sp>
          <p:nvSpPr>
            <p:cNvPr id="17" name="Text 8">
              <a:extLst>
                <a:ext uri="{FF2B5EF4-FFF2-40B4-BE49-F238E27FC236}">
                  <a16:creationId xmlns:a16="http://schemas.microsoft.com/office/drawing/2014/main" id="{714EEF77-A8B6-1AFC-8870-FB695BF4991B}"/>
                </a:ext>
              </a:extLst>
            </p:cNvPr>
            <p:cNvSpPr/>
            <p:nvPr/>
          </p:nvSpPr>
          <p:spPr>
            <a:xfrm>
              <a:off x="7698343" y="5049203"/>
              <a:ext cx="1990368" cy="248841"/>
            </a:xfrm>
            <a:prstGeom prst="rect">
              <a:avLst/>
            </a:prstGeom>
            <a:noFill/>
            <a:ln/>
          </p:spPr>
          <p:txBody>
            <a:bodyPr wrap="none" lIns="0" tIns="0" rIns="0" bIns="0" rtlCol="0" anchor="t"/>
            <a:lstStyle/>
            <a:p>
              <a:pPr marL="0" indent="0" algn="l">
                <a:lnSpc>
                  <a:spcPts val="1950"/>
                </a:lnSpc>
                <a:buNone/>
              </a:pPr>
              <a:r>
                <a:rPr lang="en-US" sz="1600" b="1" dirty="0">
                  <a:solidFill>
                    <a:srgbClr val="3B3535"/>
                  </a:solidFill>
                  <a:latin typeface="Red Hat Text" pitchFamily="34" charset="0"/>
                  <a:ea typeface="Red Hat Text" pitchFamily="34" charset="-122"/>
                  <a:cs typeface="Red Hat Text" pitchFamily="34" charset="-120"/>
                </a:rPr>
                <a:t>Urban Counties</a:t>
              </a:r>
              <a:endParaRPr lang="en-US" sz="1600" b="1" dirty="0"/>
            </a:p>
          </p:txBody>
        </p:sp>
        <p:sp>
          <p:nvSpPr>
            <p:cNvPr id="18" name="Text 9">
              <a:extLst>
                <a:ext uri="{FF2B5EF4-FFF2-40B4-BE49-F238E27FC236}">
                  <a16:creationId xmlns:a16="http://schemas.microsoft.com/office/drawing/2014/main" id="{C380319B-8080-B631-1933-7EC6CE7F8432}"/>
                </a:ext>
              </a:extLst>
            </p:cNvPr>
            <p:cNvSpPr/>
            <p:nvPr/>
          </p:nvSpPr>
          <p:spPr>
            <a:xfrm>
              <a:off x="7698342" y="5435619"/>
              <a:ext cx="6178391" cy="541258"/>
            </a:xfrm>
            <a:prstGeom prst="rect">
              <a:avLst/>
            </a:prstGeom>
            <a:noFill/>
            <a:ln/>
          </p:spPr>
          <p:txBody>
            <a:bodyPr wrap="square" lIns="0" tIns="0" rIns="0" bIns="0" rtlCol="0" anchor="t"/>
            <a:lstStyle/>
            <a:p>
              <a:pPr marL="0" indent="0" algn="l">
                <a:lnSpc>
                  <a:spcPts val="2100"/>
                </a:lnSpc>
                <a:buNone/>
              </a:pPr>
              <a:r>
                <a:rPr lang="en-US" sz="1400" dirty="0">
                  <a:solidFill>
                    <a:srgbClr val="3B3535"/>
                  </a:solidFill>
                  <a:latin typeface="Roboto Light" pitchFamily="34" charset="0"/>
                  <a:ea typeface="Roboto Light" pitchFamily="34" charset="-122"/>
                  <a:cs typeface="Roboto Light" pitchFamily="34" charset="-120"/>
                </a:rPr>
                <a:t>Benefit from better infrastructure, quicker emergency response, and more transportation options.</a:t>
              </a:r>
              <a:endParaRPr lang="en-US" sz="1400" dirty="0"/>
            </a:p>
          </p:txBody>
        </p:sp>
        <p:sp>
          <p:nvSpPr>
            <p:cNvPr id="19" name="Text 10">
              <a:extLst>
                <a:ext uri="{FF2B5EF4-FFF2-40B4-BE49-F238E27FC236}">
                  <a16:creationId xmlns:a16="http://schemas.microsoft.com/office/drawing/2014/main" id="{30140A2C-91FA-B211-A540-23C1A7F4C83B}"/>
                </a:ext>
              </a:extLst>
            </p:cNvPr>
            <p:cNvSpPr/>
            <p:nvPr/>
          </p:nvSpPr>
          <p:spPr>
            <a:xfrm>
              <a:off x="7529155" y="6367939"/>
              <a:ext cx="6516767" cy="1073705"/>
            </a:xfrm>
            <a:prstGeom prst="rect">
              <a:avLst/>
            </a:prstGeom>
            <a:noFill/>
            <a:ln/>
          </p:spPr>
          <p:txBody>
            <a:bodyPr wrap="square" lIns="0" tIns="0" rIns="0" bIns="0" rtlCol="0" anchor="t"/>
            <a:lstStyle/>
            <a:p>
              <a:pPr marL="0" indent="0" algn="l">
                <a:lnSpc>
                  <a:spcPts val="1700"/>
                </a:lnSpc>
                <a:buNone/>
              </a:pPr>
              <a:r>
                <a:rPr lang="en-US" sz="1400" b="1" dirty="0">
                  <a:solidFill>
                    <a:srgbClr val="3B3535"/>
                  </a:solidFill>
                  <a:latin typeface="Roboto Light" pitchFamily="34" charset="0"/>
                  <a:ea typeface="Roboto Light" pitchFamily="34" charset="-122"/>
                  <a:cs typeface="Roboto Light" pitchFamily="34" charset="-120"/>
                </a:rPr>
                <a:t>This box plot provides compelling evidence.</a:t>
              </a:r>
              <a:r>
                <a:rPr lang="en-US" sz="1400" dirty="0">
                  <a:solidFill>
                    <a:srgbClr val="3B3535"/>
                  </a:solidFill>
                  <a:latin typeface="Roboto Light" pitchFamily="34" charset="0"/>
                  <a:ea typeface="Roboto Light" pitchFamily="34" charset="-122"/>
                  <a:cs typeface="Roboto Light" pitchFamily="34" charset="-120"/>
                </a:rPr>
                <a:t> Rural counties (marked in Red) exhibit fatality rates that are approximately </a:t>
              </a:r>
              <a:r>
                <a:rPr lang="en-US" sz="1400" b="1" dirty="0">
                  <a:solidFill>
                    <a:srgbClr val="3B3535"/>
                  </a:solidFill>
                  <a:latin typeface="Roboto Light" pitchFamily="34" charset="0"/>
                  <a:ea typeface="Roboto Light" pitchFamily="34" charset="-122"/>
                  <a:cs typeface="Roboto Light" pitchFamily="34" charset="-120"/>
                </a:rPr>
                <a:t>3 times more deadly</a:t>
              </a:r>
              <a:r>
                <a:rPr lang="en-US" sz="1400" dirty="0">
                  <a:solidFill>
                    <a:srgbClr val="3B3535"/>
                  </a:solidFill>
                  <a:latin typeface="Roboto Light" pitchFamily="34" charset="0"/>
                  <a:ea typeface="Roboto Light" pitchFamily="34" charset="-122"/>
                  <a:cs typeface="Roboto Light" pitchFamily="34" charset="-120"/>
                </a:rPr>
                <a:t> than Urban counties (shown in Green). This clearly demonstrates that the environmental context—characterized by factors like longer travel distances and delayed access to critical medical care—is a major, independent driver of these tragic outcomes.</a:t>
              </a:r>
              <a:endParaRPr lang="en-US" sz="1400" dirty="0"/>
            </a:p>
          </p:txBody>
        </p:sp>
      </p:grpSp>
      <p:sp>
        <p:nvSpPr>
          <p:cNvPr id="3" name="Text 9">
            <a:extLst>
              <a:ext uri="{FF2B5EF4-FFF2-40B4-BE49-F238E27FC236}">
                <a16:creationId xmlns:a16="http://schemas.microsoft.com/office/drawing/2014/main" id="{7AC7C139-43C4-99D3-4847-CABDAC327188}"/>
              </a:ext>
            </a:extLst>
          </p:cNvPr>
          <p:cNvSpPr/>
          <p:nvPr/>
        </p:nvSpPr>
        <p:spPr>
          <a:xfrm>
            <a:off x="7835816" y="3307057"/>
            <a:ext cx="6178391" cy="541258"/>
          </a:xfrm>
          <a:prstGeom prst="rect">
            <a:avLst/>
          </a:prstGeom>
          <a:noFill/>
          <a:ln/>
        </p:spPr>
        <p:txBody>
          <a:bodyPr wrap="square" lIns="0" tIns="0" rIns="0" bIns="0" rtlCol="0" anchor="t"/>
          <a:lstStyle/>
          <a:p>
            <a:pPr>
              <a:lnSpc>
                <a:spcPts val="2100"/>
              </a:lnSpc>
            </a:pPr>
            <a:r>
              <a:rPr lang="en-US" sz="1400" dirty="0">
                <a:solidFill>
                  <a:srgbClr val="3B3535"/>
                </a:solidFill>
                <a:latin typeface="Roboto Light" pitchFamily="34" charset="0"/>
                <a:ea typeface="Roboto Light" pitchFamily="34" charset="-122"/>
                <a:cs typeface="Roboto Light" pitchFamily="34" charset="-120"/>
              </a:rPr>
              <a:t>Consistently experience fatality rates </a:t>
            </a:r>
            <a:r>
              <a:rPr lang="en-US" sz="1400" b="1" dirty="0">
                <a:solidFill>
                  <a:srgbClr val="3B3535"/>
                </a:solidFill>
                <a:latin typeface="Roboto Light" pitchFamily="34" charset="0"/>
                <a:ea typeface="Roboto Light" pitchFamily="34" charset="-122"/>
                <a:cs typeface="Roboto Light" pitchFamily="34" charset="-120"/>
              </a:rPr>
              <a:t>1.5</a:t>
            </a:r>
            <a:r>
              <a:rPr lang="en-US" sz="1400" dirty="0">
                <a:solidFill>
                  <a:srgbClr val="3B3535"/>
                </a:solidFill>
                <a:latin typeface="Roboto Light" pitchFamily="34" charset="0"/>
                <a:ea typeface="Roboto Light" pitchFamily="34" charset="-122"/>
                <a:cs typeface="Roboto Light" pitchFamily="34" charset="-120"/>
              </a:rPr>
              <a:t> </a:t>
            </a:r>
            <a:r>
              <a:rPr lang="en-US" sz="1400" b="1" dirty="0">
                <a:solidFill>
                  <a:srgbClr val="3B3535"/>
                </a:solidFill>
                <a:latin typeface="Roboto Light" pitchFamily="34" charset="0"/>
                <a:ea typeface="Roboto Light" pitchFamily="34" charset="-122"/>
                <a:cs typeface="Roboto Light" pitchFamily="34" charset="-120"/>
              </a:rPr>
              <a:t>times higher</a:t>
            </a:r>
            <a:r>
              <a:rPr lang="en-US" sz="1400" dirty="0">
                <a:solidFill>
                  <a:srgbClr val="3B3535"/>
                </a:solidFill>
                <a:latin typeface="Roboto Light" pitchFamily="34" charset="0"/>
                <a:ea typeface="Roboto Light" pitchFamily="34" charset="-122"/>
                <a:cs typeface="Roboto Light" pitchFamily="34" charset="-120"/>
              </a:rPr>
              <a:t> than their urban counterparts.</a:t>
            </a:r>
            <a:endParaRPr lang="en-US" sz="1400" dirty="0"/>
          </a:p>
        </p:txBody>
      </p:sp>
      <p:sp>
        <p:nvSpPr>
          <p:cNvPr id="5" name="TextBox 4">
            <a:extLst>
              <a:ext uri="{FF2B5EF4-FFF2-40B4-BE49-F238E27FC236}">
                <a16:creationId xmlns:a16="http://schemas.microsoft.com/office/drawing/2014/main" id="{E3F1C6F0-E441-B449-B379-86B3BE123202}"/>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8</a:t>
            </a:fld>
            <a:endParaRPr lang="en-US" dirty="0"/>
          </a:p>
        </p:txBody>
      </p:sp>
    </p:spTree>
    <p:extLst>
      <p:ext uri="{BB962C8B-B14F-4D97-AF65-F5344CB8AC3E}">
        <p14:creationId xmlns:p14="http://schemas.microsoft.com/office/powerpoint/2010/main" val="956305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D579-995E-5070-63C8-E158B267F2F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F7BC2BB-AA33-2A73-63C2-63DC4BE5DF65}"/>
              </a:ext>
            </a:extLst>
          </p:cNvPr>
          <p:cNvSpPr/>
          <p:nvPr/>
        </p:nvSpPr>
        <p:spPr>
          <a:xfrm>
            <a:off x="546279" y="502487"/>
            <a:ext cx="6768921" cy="383381"/>
          </a:xfrm>
          <a:prstGeom prst="rect">
            <a:avLst/>
          </a:prstGeom>
          <a:noFill/>
          <a:ln/>
        </p:spPr>
        <p:txBody>
          <a:bodyPr wrap="none" lIns="0" tIns="0" rIns="0" bIns="0" rtlCol="0" anchor="t"/>
          <a:lstStyle/>
          <a:p>
            <a:pPr>
              <a:lnSpc>
                <a:spcPts val="3000"/>
              </a:lnSpc>
            </a:pPr>
            <a:r>
              <a:rPr lang="en-US" sz="3600" b="1" dirty="0">
                <a:solidFill>
                  <a:srgbClr val="1F1E1E"/>
                </a:solidFill>
                <a:latin typeface="Red Hat Text" pitchFamily="34" charset="0"/>
                <a:ea typeface="Red Hat Text" pitchFamily="34" charset="-122"/>
                <a:cs typeface="Red Hat Text" pitchFamily="34" charset="-120"/>
              </a:rPr>
              <a:t>Ranking the driving factor</a:t>
            </a:r>
            <a:endParaRPr lang="en-US" sz="3600" b="1" dirty="0"/>
          </a:p>
        </p:txBody>
      </p:sp>
      <p:pic>
        <p:nvPicPr>
          <p:cNvPr id="3" name="Picture 2">
            <a:extLst>
              <a:ext uri="{FF2B5EF4-FFF2-40B4-BE49-F238E27FC236}">
                <a16:creationId xmlns:a16="http://schemas.microsoft.com/office/drawing/2014/main" id="{050A7D6C-9597-5A7B-0438-75EF0305AFC7}"/>
              </a:ext>
            </a:extLst>
          </p:cNvPr>
          <p:cNvPicPr>
            <a:picLocks noChangeAspect="1"/>
          </p:cNvPicPr>
          <p:nvPr/>
        </p:nvPicPr>
        <p:blipFill>
          <a:blip r:embed="rId3"/>
          <a:stretch>
            <a:fillRect/>
          </a:stretch>
        </p:blipFill>
        <p:spPr>
          <a:xfrm>
            <a:off x="2613600" y="990000"/>
            <a:ext cx="9446359" cy="7020000"/>
          </a:xfrm>
          <a:prstGeom prst="rect">
            <a:avLst/>
          </a:prstGeom>
          <a:effectLst>
            <a:outerShdw blurRad="50800" dist="50800" dir="5400000" algn="ctr" rotWithShape="0">
              <a:srgbClr val="000000">
                <a:alpha val="45000"/>
              </a:srgbClr>
            </a:outerShdw>
          </a:effectLst>
        </p:spPr>
      </p:pic>
      <p:sp>
        <p:nvSpPr>
          <p:cNvPr id="4" name="TextBox 3">
            <a:extLst>
              <a:ext uri="{FF2B5EF4-FFF2-40B4-BE49-F238E27FC236}">
                <a16:creationId xmlns:a16="http://schemas.microsoft.com/office/drawing/2014/main" id="{18F672FB-61AF-7E7E-B91A-A4944587C639}"/>
              </a:ext>
            </a:extLst>
          </p:cNvPr>
          <p:cNvSpPr txBox="1"/>
          <p:nvPr/>
        </p:nvSpPr>
        <p:spPr>
          <a:xfrm>
            <a:off x="13182600" y="487680"/>
            <a:ext cx="838200" cy="369332"/>
          </a:xfrm>
          <a:prstGeom prst="rect">
            <a:avLst/>
          </a:prstGeom>
          <a:noFill/>
        </p:spPr>
        <p:txBody>
          <a:bodyPr wrap="square" rtlCol="0">
            <a:spAutoFit/>
          </a:bodyPr>
          <a:lstStyle/>
          <a:p>
            <a:fld id="{9BFCC91C-654C-4B6E-90B1-87DD280FF5BF}" type="slidenum">
              <a:rPr lang="en-US" smtClean="0"/>
              <a:t>9</a:t>
            </a:fld>
            <a:endParaRPr lang="en-US" dirty="0"/>
          </a:p>
        </p:txBody>
      </p:sp>
    </p:spTree>
    <p:extLst>
      <p:ext uri="{BB962C8B-B14F-4D97-AF65-F5344CB8AC3E}">
        <p14:creationId xmlns:p14="http://schemas.microsoft.com/office/powerpoint/2010/main" val="4168667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912</TotalTime>
  <Words>491</Words>
  <Application>Microsoft Office PowerPoint</Application>
  <PresentationFormat>Custom</PresentationFormat>
  <Paragraphs>79</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Red Hat Text</vt:lpstr>
      <vt:lpstr>Arial</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Muhammad Ali Imran</cp:lastModifiedBy>
  <cp:revision>15</cp:revision>
  <dcterms:created xsi:type="dcterms:W3CDTF">2025-12-11T19:58:34Z</dcterms:created>
  <dcterms:modified xsi:type="dcterms:W3CDTF">2025-12-19T05:25:35Z</dcterms:modified>
</cp:coreProperties>
</file>